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74" r:id="rId4"/>
    <p:sldId id="275" r:id="rId5"/>
    <p:sldId id="280" r:id="rId6"/>
    <p:sldId id="258" r:id="rId7"/>
    <p:sldId id="279" r:id="rId8"/>
    <p:sldId id="259" r:id="rId9"/>
    <p:sldId id="273" r:id="rId10"/>
    <p:sldId id="260" r:id="rId11"/>
    <p:sldId id="270" r:id="rId12"/>
    <p:sldId id="281" r:id="rId13"/>
    <p:sldId id="285" r:id="rId14"/>
    <p:sldId id="271" r:id="rId15"/>
    <p:sldId id="268" r:id="rId16"/>
    <p:sldId id="282" r:id="rId17"/>
    <p:sldId id="272" r:id="rId18"/>
    <p:sldId id="283" r:id="rId19"/>
    <p:sldId id="263" r:id="rId20"/>
    <p:sldId id="284" r:id="rId21"/>
    <p:sldId id="277" r:id="rId22"/>
    <p:sldId id="28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49" autoAdjust="0"/>
  </p:normalViewPr>
  <p:slideViewPr>
    <p:cSldViewPr snapToGrid="0">
      <p:cViewPr varScale="1">
        <p:scale>
          <a:sx n="166" d="100"/>
          <a:sy n="166" d="100"/>
        </p:scale>
        <p:origin x="144" y="270"/>
      </p:cViewPr>
      <p:guideLst/>
    </p:cSldViewPr>
  </p:slideViewPr>
  <p:outlineViewPr>
    <p:cViewPr>
      <p:scale>
        <a:sx n="33" d="100"/>
        <a:sy n="33" d="100"/>
      </p:scale>
      <p:origin x="0" y="-44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9045F5-CBC7-433C-849A-F15F26DB4520}"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3DCC38A1-D7BF-4615-9DB4-9F57DECE790E}">
      <dgm:prSet custT="1"/>
      <dgm:spPr/>
      <dgm:t>
        <a:bodyPr/>
        <a:lstStyle/>
        <a:p>
          <a:pPr>
            <a:lnSpc>
              <a:spcPct val="100000"/>
            </a:lnSpc>
            <a:defRPr b="1"/>
          </a:pPr>
          <a:r>
            <a:rPr lang="en-US" sz="1800" b="1" dirty="0"/>
            <a:t> Freshwater is any naturally occurring water except seawater and brackish water. Fresh water includes water in ice sheets, ice caps, glaciers, icebergs, bogs, ponds, lakes, rivers, streams, and even underground water called groundwater.</a:t>
          </a:r>
          <a:endParaRPr lang="en-US" sz="1800" dirty="0"/>
        </a:p>
      </dgm:t>
    </dgm:pt>
    <dgm:pt modelId="{B642523C-AFB3-4D18-B213-FF0CA4F95F77}" type="parTrans" cxnId="{7B7F8E62-F790-4B84-B1A2-C8E9B56D536B}">
      <dgm:prSet/>
      <dgm:spPr/>
      <dgm:t>
        <a:bodyPr/>
        <a:lstStyle/>
        <a:p>
          <a:endParaRPr lang="en-US" sz="1800"/>
        </a:p>
      </dgm:t>
    </dgm:pt>
    <dgm:pt modelId="{172B903E-5621-433C-A1D2-EBCC9376E6A5}" type="sibTrans" cxnId="{7B7F8E62-F790-4B84-B1A2-C8E9B56D536B}">
      <dgm:prSet/>
      <dgm:spPr/>
      <dgm:t>
        <a:bodyPr/>
        <a:lstStyle/>
        <a:p>
          <a:endParaRPr lang="en-US" sz="1800"/>
        </a:p>
      </dgm:t>
    </dgm:pt>
    <dgm:pt modelId="{BB26A8D3-0DE7-4865-9BC1-9E073FA253BD}">
      <dgm:prSet custT="1"/>
      <dgm:spPr/>
      <dgm:t>
        <a:bodyPr/>
        <a:lstStyle/>
        <a:p>
          <a:pPr>
            <a:lnSpc>
              <a:spcPct val="100000"/>
            </a:lnSpc>
            <a:defRPr b="1"/>
          </a:pPr>
          <a:r>
            <a:rPr lang="en-US" sz="1800" b="1" dirty="0"/>
            <a:t>Water conflict</a:t>
          </a:r>
          <a:r>
            <a:rPr lang="en-US" sz="1800" dirty="0"/>
            <a:t> is a term describing a conflict between countries, states, or groups over an access to water resources.</a:t>
          </a:r>
        </a:p>
      </dgm:t>
    </dgm:pt>
    <dgm:pt modelId="{AB040AC5-0FA1-4D92-9644-48AF94AD24A3}" type="parTrans" cxnId="{98B06FFC-EC80-428C-883A-44DEAFA7AAC6}">
      <dgm:prSet/>
      <dgm:spPr/>
      <dgm:t>
        <a:bodyPr/>
        <a:lstStyle/>
        <a:p>
          <a:endParaRPr lang="en-US" sz="1800"/>
        </a:p>
      </dgm:t>
    </dgm:pt>
    <dgm:pt modelId="{21588B9F-CB14-41E8-9F07-12F7B2865B8D}" type="sibTrans" cxnId="{98B06FFC-EC80-428C-883A-44DEAFA7AAC6}">
      <dgm:prSet/>
      <dgm:spPr/>
      <dgm:t>
        <a:bodyPr/>
        <a:lstStyle/>
        <a:p>
          <a:endParaRPr lang="en-US" sz="1800"/>
        </a:p>
      </dgm:t>
    </dgm:pt>
    <dgm:pt modelId="{552FDAC9-7927-4D6E-BC9E-DA751704B9F0}">
      <dgm:prSet custT="1"/>
      <dgm:spPr/>
      <dgm:t>
        <a:bodyPr/>
        <a:lstStyle/>
        <a:p>
          <a:pPr>
            <a:lnSpc>
              <a:spcPct val="100000"/>
            </a:lnSpc>
            <a:defRPr b="1"/>
          </a:pPr>
          <a:r>
            <a:rPr lang="en-US" sz="1800" b="1" dirty="0"/>
            <a:t>Drinking water, also known as potable water, is water that is safe to drink or to use for food preparation.</a:t>
          </a:r>
          <a:endParaRPr lang="en-US" sz="1800" dirty="0"/>
        </a:p>
      </dgm:t>
    </dgm:pt>
    <dgm:pt modelId="{39C6627E-47CC-44C0-9F01-3D10EC088BF3}" type="parTrans" cxnId="{C07AE374-D178-456F-87FE-B85C3D7010E7}">
      <dgm:prSet/>
      <dgm:spPr/>
      <dgm:t>
        <a:bodyPr/>
        <a:lstStyle/>
        <a:p>
          <a:endParaRPr lang="en-US"/>
        </a:p>
      </dgm:t>
    </dgm:pt>
    <dgm:pt modelId="{E0658CB6-A40D-4016-A864-08E819DE3DEB}" type="sibTrans" cxnId="{C07AE374-D178-456F-87FE-B85C3D7010E7}">
      <dgm:prSet/>
      <dgm:spPr/>
      <dgm:t>
        <a:bodyPr/>
        <a:lstStyle/>
        <a:p>
          <a:endParaRPr lang="en-US"/>
        </a:p>
      </dgm:t>
    </dgm:pt>
    <dgm:pt modelId="{DE1A80ED-3A32-4668-82FA-0E0371FB130D}" type="pres">
      <dgm:prSet presAssocID="{AF9045F5-CBC7-433C-849A-F15F26DB4520}" presName="root" presStyleCnt="0">
        <dgm:presLayoutVars>
          <dgm:dir/>
          <dgm:resizeHandles val="exact"/>
        </dgm:presLayoutVars>
      </dgm:prSet>
      <dgm:spPr/>
    </dgm:pt>
    <dgm:pt modelId="{B6744162-C9A7-4A9F-BA29-83F68BEFADCC}" type="pres">
      <dgm:prSet presAssocID="{552FDAC9-7927-4D6E-BC9E-DA751704B9F0}" presName="compNode" presStyleCnt="0"/>
      <dgm:spPr/>
    </dgm:pt>
    <dgm:pt modelId="{34EA8C30-D015-4FDB-A92A-673A681F6E7D}" type="pres">
      <dgm:prSet presAssocID="{552FDAC9-7927-4D6E-BC9E-DA751704B9F0}" presName="iconRect" presStyleLbl="node1" presStyleIdx="0" presStyleCnt="3"/>
      <dgm:spPr>
        <a:blipFill rotWithShape="1">
          <a:blip xmlns:r="http://schemas.openxmlformats.org/officeDocument/2006/relationships" r:embed="rId1"/>
          <a:stretch>
            <a:fillRect/>
          </a:stretch>
        </a:blipFill>
      </dgm:spPr>
    </dgm:pt>
    <dgm:pt modelId="{823F6562-712A-4F48-87C4-8F2DC6351F66}" type="pres">
      <dgm:prSet presAssocID="{552FDAC9-7927-4D6E-BC9E-DA751704B9F0}" presName="iconSpace" presStyleCnt="0"/>
      <dgm:spPr/>
    </dgm:pt>
    <dgm:pt modelId="{B441B4A3-D3B5-46DE-A1AE-4E3C1AC9BC7B}" type="pres">
      <dgm:prSet presAssocID="{552FDAC9-7927-4D6E-BC9E-DA751704B9F0}" presName="parTx" presStyleLbl="revTx" presStyleIdx="0" presStyleCnt="6">
        <dgm:presLayoutVars>
          <dgm:chMax val="0"/>
          <dgm:chPref val="0"/>
        </dgm:presLayoutVars>
      </dgm:prSet>
      <dgm:spPr/>
    </dgm:pt>
    <dgm:pt modelId="{AA0D8A3C-4DB9-4760-ADAE-15F9169C71D2}" type="pres">
      <dgm:prSet presAssocID="{552FDAC9-7927-4D6E-BC9E-DA751704B9F0}" presName="txSpace" presStyleCnt="0"/>
      <dgm:spPr/>
    </dgm:pt>
    <dgm:pt modelId="{151331BE-4030-4A5A-99CC-A50F309F2721}" type="pres">
      <dgm:prSet presAssocID="{552FDAC9-7927-4D6E-BC9E-DA751704B9F0}" presName="desTx" presStyleLbl="revTx" presStyleIdx="1" presStyleCnt="6">
        <dgm:presLayoutVars/>
      </dgm:prSet>
      <dgm:spPr/>
    </dgm:pt>
    <dgm:pt modelId="{7BE942CE-08C6-44BB-9EC8-0355FF229672}" type="pres">
      <dgm:prSet presAssocID="{E0658CB6-A40D-4016-A864-08E819DE3DEB}" presName="sibTrans" presStyleCnt="0"/>
      <dgm:spPr/>
    </dgm:pt>
    <dgm:pt modelId="{8D4200CB-A3DB-4F0B-A676-4DAF5CE2E0A1}" type="pres">
      <dgm:prSet presAssocID="{3DCC38A1-D7BF-4615-9DB4-9F57DECE790E}" presName="compNode" presStyleCnt="0"/>
      <dgm:spPr/>
    </dgm:pt>
    <dgm:pt modelId="{918A4D06-D657-461E-AB4F-0800733E54FD}" type="pres">
      <dgm:prSet presAssocID="{3DCC38A1-D7BF-4615-9DB4-9F57DECE790E}"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Earth Globe Europe-Africa"/>
        </a:ext>
      </dgm:extLst>
    </dgm:pt>
    <dgm:pt modelId="{34F462FA-7115-4FE3-907B-F095A9CF7DB7}" type="pres">
      <dgm:prSet presAssocID="{3DCC38A1-D7BF-4615-9DB4-9F57DECE790E}" presName="iconSpace" presStyleCnt="0"/>
      <dgm:spPr/>
    </dgm:pt>
    <dgm:pt modelId="{ECD2259C-0C6C-4E3D-96C2-61352509697F}" type="pres">
      <dgm:prSet presAssocID="{3DCC38A1-D7BF-4615-9DB4-9F57DECE790E}" presName="parTx" presStyleLbl="revTx" presStyleIdx="2" presStyleCnt="6">
        <dgm:presLayoutVars>
          <dgm:chMax val="0"/>
          <dgm:chPref val="0"/>
        </dgm:presLayoutVars>
      </dgm:prSet>
      <dgm:spPr/>
    </dgm:pt>
    <dgm:pt modelId="{516AC801-70BA-4226-A598-57E9E4CF601C}" type="pres">
      <dgm:prSet presAssocID="{3DCC38A1-D7BF-4615-9DB4-9F57DECE790E}" presName="txSpace" presStyleCnt="0"/>
      <dgm:spPr/>
    </dgm:pt>
    <dgm:pt modelId="{7DE82BF7-1388-4F23-9630-CC2506E5321A}" type="pres">
      <dgm:prSet presAssocID="{3DCC38A1-D7BF-4615-9DB4-9F57DECE790E}" presName="desTx" presStyleLbl="revTx" presStyleIdx="3" presStyleCnt="6">
        <dgm:presLayoutVars/>
      </dgm:prSet>
      <dgm:spPr/>
    </dgm:pt>
    <dgm:pt modelId="{BC5522A5-86F8-400D-B25B-7BD32BAF9A21}" type="pres">
      <dgm:prSet presAssocID="{172B903E-5621-433C-A1D2-EBCC9376E6A5}" presName="sibTrans" presStyleCnt="0"/>
      <dgm:spPr/>
    </dgm:pt>
    <dgm:pt modelId="{97004D6E-DC87-4E5C-B60A-4B75638782CE}" type="pres">
      <dgm:prSet presAssocID="{BB26A8D3-0DE7-4865-9BC1-9E073FA253BD}" presName="compNode" presStyleCnt="0"/>
      <dgm:spPr/>
    </dgm:pt>
    <dgm:pt modelId="{01E116B5-FAC8-4A53-BC7C-B5DE8B7CD275}" type="pres">
      <dgm:prSet presAssocID="{BB26A8D3-0DE7-4865-9BC1-9E073FA253BD}" presName="iconRect" presStyleLbl="node1" presStyleIdx="2" presStyleCnt="3"/>
      <dgm:spPr>
        <a:blipFill rotWithShape="1">
          <a:blip xmlns:r="http://schemas.openxmlformats.org/officeDocument/2006/relationships" r:embed="rId4"/>
          <a:stretch>
            <a:fillRect/>
          </a:stretch>
        </a:blipFill>
      </dgm:spPr>
      <dgm:extLst>
        <a:ext uri="{E40237B7-FDA0-4F09-8148-C483321AD2D9}">
          <dgm14:cNvPr xmlns:dgm14="http://schemas.microsoft.com/office/drawing/2010/diagram" id="0" name="" descr="Checkmark"/>
        </a:ext>
      </dgm:extLst>
    </dgm:pt>
    <dgm:pt modelId="{C3DE0586-B84E-49E4-A3F9-D8D76ED69237}" type="pres">
      <dgm:prSet presAssocID="{BB26A8D3-0DE7-4865-9BC1-9E073FA253BD}" presName="iconSpace" presStyleCnt="0"/>
      <dgm:spPr/>
    </dgm:pt>
    <dgm:pt modelId="{5238CA4D-B5AC-4BE7-AA57-316F5BB8C189}" type="pres">
      <dgm:prSet presAssocID="{BB26A8D3-0DE7-4865-9BC1-9E073FA253BD}" presName="parTx" presStyleLbl="revTx" presStyleIdx="4" presStyleCnt="6">
        <dgm:presLayoutVars>
          <dgm:chMax val="0"/>
          <dgm:chPref val="0"/>
        </dgm:presLayoutVars>
      </dgm:prSet>
      <dgm:spPr/>
    </dgm:pt>
    <dgm:pt modelId="{CD603254-094C-454B-AB9C-10FB0288CF32}" type="pres">
      <dgm:prSet presAssocID="{BB26A8D3-0DE7-4865-9BC1-9E073FA253BD}" presName="txSpace" presStyleCnt="0"/>
      <dgm:spPr/>
    </dgm:pt>
    <dgm:pt modelId="{5F0D732C-74A5-4312-9419-CE5DC0760AAE}" type="pres">
      <dgm:prSet presAssocID="{BB26A8D3-0DE7-4865-9BC1-9E073FA253BD}" presName="desTx" presStyleLbl="revTx" presStyleIdx="5" presStyleCnt="6" custScaleX="91186" custScaleY="273077" custLinFactNeighborX="4507" custLinFactNeighborY="-27786">
        <dgm:presLayoutVars/>
      </dgm:prSet>
      <dgm:spPr/>
    </dgm:pt>
  </dgm:ptLst>
  <dgm:cxnLst>
    <dgm:cxn modelId="{23F3B122-D060-44F7-8C21-3334090DB8CA}" type="presOf" srcId="{552FDAC9-7927-4D6E-BC9E-DA751704B9F0}" destId="{B441B4A3-D3B5-46DE-A1AE-4E3C1AC9BC7B}" srcOrd="0" destOrd="0" presId="urn:microsoft.com/office/officeart/2018/5/layout/CenteredIconLabelDescriptionList"/>
    <dgm:cxn modelId="{7B7F8E62-F790-4B84-B1A2-C8E9B56D536B}" srcId="{AF9045F5-CBC7-433C-849A-F15F26DB4520}" destId="{3DCC38A1-D7BF-4615-9DB4-9F57DECE790E}" srcOrd="1" destOrd="0" parTransId="{B642523C-AFB3-4D18-B213-FF0CA4F95F77}" sibTransId="{172B903E-5621-433C-A1D2-EBCC9376E6A5}"/>
    <dgm:cxn modelId="{C07AE374-D178-456F-87FE-B85C3D7010E7}" srcId="{AF9045F5-CBC7-433C-849A-F15F26DB4520}" destId="{552FDAC9-7927-4D6E-BC9E-DA751704B9F0}" srcOrd="0" destOrd="0" parTransId="{39C6627E-47CC-44C0-9F01-3D10EC088BF3}" sibTransId="{E0658CB6-A40D-4016-A864-08E819DE3DEB}"/>
    <dgm:cxn modelId="{274E15A9-856D-4F2E-94D1-2B395A28BB77}" type="presOf" srcId="{AF9045F5-CBC7-433C-849A-F15F26DB4520}" destId="{DE1A80ED-3A32-4668-82FA-0E0371FB130D}" srcOrd="0" destOrd="0" presId="urn:microsoft.com/office/officeart/2018/5/layout/CenteredIconLabelDescriptionList"/>
    <dgm:cxn modelId="{F2FFDBCF-EACA-41F2-B6F2-41C2B1F69C3A}" type="presOf" srcId="{3DCC38A1-D7BF-4615-9DB4-9F57DECE790E}" destId="{ECD2259C-0C6C-4E3D-96C2-61352509697F}" srcOrd="0" destOrd="0" presId="urn:microsoft.com/office/officeart/2018/5/layout/CenteredIconLabelDescriptionList"/>
    <dgm:cxn modelId="{998CA8E8-2199-4C6A-979D-E3A3C0BD4409}" type="presOf" srcId="{BB26A8D3-0DE7-4865-9BC1-9E073FA253BD}" destId="{5238CA4D-B5AC-4BE7-AA57-316F5BB8C189}" srcOrd="0" destOrd="0" presId="urn:microsoft.com/office/officeart/2018/5/layout/CenteredIconLabelDescriptionList"/>
    <dgm:cxn modelId="{98B06FFC-EC80-428C-883A-44DEAFA7AAC6}" srcId="{AF9045F5-CBC7-433C-849A-F15F26DB4520}" destId="{BB26A8D3-0DE7-4865-9BC1-9E073FA253BD}" srcOrd="2" destOrd="0" parTransId="{AB040AC5-0FA1-4D92-9644-48AF94AD24A3}" sibTransId="{21588B9F-CB14-41E8-9F07-12F7B2865B8D}"/>
    <dgm:cxn modelId="{3F5CB745-DD10-4293-8EB3-CDCEF2A3B528}" type="presParOf" srcId="{DE1A80ED-3A32-4668-82FA-0E0371FB130D}" destId="{B6744162-C9A7-4A9F-BA29-83F68BEFADCC}" srcOrd="0" destOrd="0" presId="urn:microsoft.com/office/officeart/2018/5/layout/CenteredIconLabelDescriptionList"/>
    <dgm:cxn modelId="{588CEA72-0E7F-4215-A18F-A8C868461526}" type="presParOf" srcId="{B6744162-C9A7-4A9F-BA29-83F68BEFADCC}" destId="{34EA8C30-D015-4FDB-A92A-673A681F6E7D}" srcOrd="0" destOrd="0" presId="urn:microsoft.com/office/officeart/2018/5/layout/CenteredIconLabelDescriptionList"/>
    <dgm:cxn modelId="{E13F29CE-9A4B-4789-B948-C55EC9179389}" type="presParOf" srcId="{B6744162-C9A7-4A9F-BA29-83F68BEFADCC}" destId="{823F6562-712A-4F48-87C4-8F2DC6351F66}" srcOrd="1" destOrd="0" presId="urn:microsoft.com/office/officeart/2018/5/layout/CenteredIconLabelDescriptionList"/>
    <dgm:cxn modelId="{FA3CB7DD-6019-413E-BDDB-DAB521A5BC6B}" type="presParOf" srcId="{B6744162-C9A7-4A9F-BA29-83F68BEFADCC}" destId="{B441B4A3-D3B5-46DE-A1AE-4E3C1AC9BC7B}" srcOrd="2" destOrd="0" presId="urn:microsoft.com/office/officeart/2018/5/layout/CenteredIconLabelDescriptionList"/>
    <dgm:cxn modelId="{6E1C9A9B-09CC-41E5-A864-CA06296F3065}" type="presParOf" srcId="{B6744162-C9A7-4A9F-BA29-83F68BEFADCC}" destId="{AA0D8A3C-4DB9-4760-ADAE-15F9169C71D2}" srcOrd="3" destOrd="0" presId="urn:microsoft.com/office/officeart/2018/5/layout/CenteredIconLabelDescriptionList"/>
    <dgm:cxn modelId="{9E0F5736-2899-4FC8-A70E-BCFF31B5B8EB}" type="presParOf" srcId="{B6744162-C9A7-4A9F-BA29-83F68BEFADCC}" destId="{151331BE-4030-4A5A-99CC-A50F309F2721}" srcOrd="4" destOrd="0" presId="urn:microsoft.com/office/officeart/2018/5/layout/CenteredIconLabelDescriptionList"/>
    <dgm:cxn modelId="{9DD9D89B-F2F2-409C-B99C-8BE8EA1A2E7E}" type="presParOf" srcId="{DE1A80ED-3A32-4668-82FA-0E0371FB130D}" destId="{7BE942CE-08C6-44BB-9EC8-0355FF229672}" srcOrd="1" destOrd="0" presId="urn:microsoft.com/office/officeart/2018/5/layout/CenteredIconLabelDescriptionList"/>
    <dgm:cxn modelId="{30CA7A7F-7CCB-4F6A-BBDD-2BD93D9640FB}" type="presParOf" srcId="{DE1A80ED-3A32-4668-82FA-0E0371FB130D}" destId="{8D4200CB-A3DB-4F0B-A676-4DAF5CE2E0A1}" srcOrd="2" destOrd="0" presId="urn:microsoft.com/office/officeart/2018/5/layout/CenteredIconLabelDescriptionList"/>
    <dgm:cxn modelId="{F937FB6F-DC2B-453F-BF84-071C8B98DCBD}" type="presParOf" srcId="{8D4200CB-A3DB-4F0B-A676-4DAF5CE2E0A1}" destId="{918A4D06-D657-461E-AB4F-0800733E54FD}" srcOrd="0" destOrd="0" presId="urn:microsoft.com/office/officeart/2018/5/layout/CenteredIconLabelDescriptionList"/>
    <dgm:cxn modelId="{EBC1B49C-7107-40A2-A61A-4749FAF1A418}" type="presParOf" srcId="{8D4200CB-A3DB-4F0B-A676-4DAF5CE2E0A1}" destId="{34F462FA-7115-4FE3-907B-F095A9CF7DB7}" srcOrd="1" destOrd="0" presId="urn:microsoft.com/office/officeart/2018/5/layout/CenteredIconLabelDescriptionList"/>
    <dgm:cxn modelId="{159F94D7-C303-4591-B4A8-0CB7C8FBFE06}" type="presParOf" srcId="{8D4200CB-A3DB-4F0B-A676-4DAF5CE2E0A1}" destId="{ECD2259C-0C6C-4E3D-96C2-61352509697F}" srcOrd="2" destOrd="0" presId="urn:microsoft.com/office/officeart/2018/5/layout/CenteredIconLabelDescriptionList"/>
    <dgm:cxn modelId="{B258C526-631E-4843-82B3-2A1C99129FC0}" type="presParOf" srcId="{8D4200CB-A3DB-4F0B-A676-4DAF5CE2E0A1}" destId="{516AC801-70BA-4226-A598-57E9E4CF601C}" srcOrd="3" destOrd="0" presId="urn:microsoft.com/office/officeart/2018/5/layout/CenteredIconLabelDescriptionList"/>
    <dgm:cxn modelId="{F4DFE712-8983-4D55-A8A8-E77FF59A5441}" type="presParOf" srcId="{8D4200CB-A3DB-4F0B-A676-4DAF5CE2E0A1}" destId="{7DE82BF7-1388-4F23-9630-CC2506E5321A}" srcOrd="4" destOrd="0" presId="urn:microsoft.com/office/officeart/2018/5/layout/CenteredIconLabelDescriptionList"/>
    <dgm:cxn modelId="{64149C7C-30FE-46D8-B2E9-5E74078D0F2E}" type="presParOf" srcId="{DE1A80ED-3A32-4668-82FA-0E0371FB130D}" destId="{BC5522A5-86F8-400D-B25B-7BD32BAF9A21}" srcOrd="3" destOrd="0" presId="urn:microsoft.com/office/officeart/2018/5/layout/CenteredIconLabelDescriptionList"/>
    <dgm:cxn modelId="{EC815805-3C56-4D56-A099-0ED61FADBA98}" type="presParOf" srcId="{DE1A80ED-3A32-4668-82FA-0E0371FB130D}" destId="{97004D6E-DC87-4E5C-B60A-4B75638782CE}" srcOrd="4" destOrd="0" presId="urn:microsoft.com/office/officeart/2018/5/layout/CenteredIconLabelDescriptionList"/>
    <dgm:cxn modelId="{BCA155A6-D3BD-47A8-B2B7-132030EBBA92}" type="presParOf" srcId="{97004D6E-DC87-4E5C-B60A-4B75638782CE}" destId="{01E116B5-FAC8-4A53-BC7C-B5DE8B7CD275}" srcOrd="0" destOrd="0" presId="urn:microsoft.com/office/officeart/2018/5/layout/CenteredIconLabelDescriptionList"/>
    <dgm:cxn modelId="{B93E21C5-B437-4F07-AC1E-4CFA7B171AF9}" type="presParOf" srcId="{97004D6E-DC87-4E5C-B60A-4B75638782CE}" destId="{C3DE0586-B84E-49E4-A3F9-D8D76ED69237}" srcOrd="1" destOrd="0" presId="urn:microsoft.com/office/officeart/2018/5/layout/CenteredIconLabelDescriptionList"/>
    <dgm:cxn modelId="{D7F8DF1C-4953-40FB-A1B0-618B8EC96413}" type="presParOf" srcId="{97004D6E-DC87-4E5C-B60A-4B75638782CE}" destId="{5238CA4D-B5AC-4BE7-AA57-316F5BB8C189}" srcOrd="2" destOrd="0" presId="urn:microsoft.com/office/officeart/2018/5/layout/CenteredIconLabelDescriptionList"/>
    <dgm:cxn modelId="{4375E3A7-8357-49B2-BEFF-BB0F8054A704}" type="presParOf" srcId="{97004D6E-DC87-4E5C-B60A-4B75638782CE}" destId="{CD603254-094C-454B-AB9C-10FB0288CF32}" srcOrd="3" destOrd="0" presId="urn:microsoft.com/office/officeart/2018/5/layout/CenteredIconLabelDescriptionList"/>
    <dgm:cxn modelId="{0AF84D21-8D6D-4DAB-B51B-FCB362111161}" type="presParOf" srcId="{97004D6E-DC87-4E5C-B60A-4B75638782CE}" destId="{5F0D732C-74A5-4312-9419-CE5DC0760AA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9045F5-CBC7-433C-849A-F15F26DB4520}"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BFDC921B-BBAC-4118-95B1-1BA3F8556BFD}">
      <dgm:prSet custT="1"/>
      <dgm:spPr/>
      <dgm:t>
        <a:bodyPr/>
        <a:lstStyle/>
        <a:p>
          <a:pPr>
            <a:lnSpc>
              <a:spcPct val="100000"/>
            </a:lnSpc>
          </a:pPr>
          <a:r>
            <a:rPr lang="en-US" sz="1800" b="0" dirty="0"/>
            <a:t>How does climate change impact freshwater access?</a:t>
          </a:r>
        </a:p>
      </dgm:t>
    </dgm:pt>
    <dgm:pt modelId="{D9595AD0-9ED3-4547-9DDE-D137E79FF876}" type="sibTrans" cxnId="{8F9576EB-22B0-4366-A539-5E696657CD75}">
      <dgm:prSet/>
      <dgm:spPr/>
      <dgm:t>
        <a:bodyPr/>
        <a:lstStyle/>
        <a:p>
          <a:endParaRPr lang="en-US" sz="1800"/>
        </a:p>
      </dgm:t>
    </dgm:pt>
    <dgm:pt modelId="{C8634DD8-1EB8-4887-8B99-1307B4CAA241}" type="parTrans" cxnId="{8F9576EB-22B0-4366-A539-5E696657CD75}">
      <dgm:prSet/>
      <dgm:spPr/>
      <dgm:t>
        <a:bodyPr/>
        <a:lstStyle/>
        <a:p>
          <a:endParaRPr lang="en-US" sz="1800"/>
        </a:p>
      </dgm:t>
    </dgm:pt>
    <dgm:pt modelId="{5467BD94-AEDF-4631-A6A1-9DE01C8A40FD}">
      <dgm:prSet custT="1"/>
      <dgm:spPr/>
      <dgm:t>
        <a:bodyPr/>
        <a:lstStyle/>
        <a:p>
          <a:r>
            <a:rPr lang="en-US" sz="1800" b="0" dirty="0"/>
            <a:t>Do areas with low freshwater access have higher instances of conflict?</a:t>
          </a:r>
        </a:p>
      </dgm:t>
    </dgm:pt>
    <dgm:pt modelId="{03085A97-83C8-40DC-B58C-8F7901B395F5}" type="parTrans" cxnId="{60D77414-4679-4652-8A00-DEA5C391B197}">
      <dgm:prSet/>
      <dgm:spPr/>
      <dgm:t>
        <a:bodyPr/>
        <a:lstStyle/>
        <a:p>
          <a:endParaRPr lang="en-US"/>
        </a:p>
      </dgm:t>
    </dgm:pt>
    <dgm:pt modelId="{E3AEB8DD-FDC7-4C99-868B-F537C668155D}" type="sibTrans" cxnId="{60D77414-4679-4652-8A00-DEA5C391B197}">
      <dgm:prSet/>
      <dgm:spPr/>
      <dgm:t>
        <a:bodyPr/>
        <a:lstStyle/>
        <a:p>
          <a:endParaRPr lang="en-US"/>
        </a:p>
      </dgm:t>
    </dgm:pt>
    <dgm:pt modelId="{6BC6739A-E472-4D64-AB2E-5EB5982BD385}">
      <dgm:prSet custT="1"/>
      <dgm:spPr/>
      <dgm:t>
        <a:bodyPr/>
        <a:lstStyle/>
        <a:p>
          <a:r>
            <a:rPr lang="en-US" sz="1800" b="0" dirty="0"/>
            <a:t>What areas in the United States have less access to water?</a:t>
          </a:r>
        </a:p>
      </dgm:t>
    </dgm:pt>
    <dgm:pt modelId="{9A71D688-7C29-4A57-82D5-410C9AB4156C}" type="parTrans" cxnId="{A03238E7-1253-4174-BCDA-D0FCF384D595}">
      <dgm:prSet/>
      <dgm:spPr/>
      <dgm:t>
        <a:bodyPr/>
        <a:lstStyle/>
        <a:p>
          <a:endParaRPr lang="en-US"/>
        </a:p>
      </dgm:t>
    </dgm:pt>
    <dgm:pt modelId="{68E3E8DB-E5AD-429E-8802-7D7B9A727281}" type="sibTrans" cxnId="{A03238E7-1253-4174-BCDA-D0FCF384D595}">
      <dgm:prSet/>
      <dgm:spPr/>
      <dgm:t>
        <a:bodyPr/>
        <a:lstStyle/>
        <a:p>
          <a:endParaRPr lang="en-US"/>
        </a:p>
      </dgm:t>
    </dgm:pt>
    <dgm:pt modelId="{F96FC7FF-8856-4E57-893F-0CB8C931283F}">
      <dgm:prSet custT="1"/>
      <dgm:spPr/>
      <dgm:t>
        <a:bodyPr/>
        <a:lstStyle/>
        <a:p>
          <a:r>
            <a:rPr lang="en-US" sz="1800" b="0" dirty="0"/>
            <a:t>Do these areas with low water access have higher instances of conflict?</a:t>
          </a:r>
        </a:p>
      </dgm:t>
    </dgm:pt>
    <dgm:pt modelId="{8DB1CA74-6B61-4B76-9C4C-A0562ADCBC96}" type="parTrans" cxnId="{7732A9FC-72CC-4539-BAB2-E21C4BBB016B}">
      <dgm:prSet/>
      <dgm:spPr/>
      <dgm:t>
        <a:bodyPr/>
        <a:lstStyle/>
        <a:p>
          <a:endParaRPr lang="en-US"/>
        </a:p>
      </dgm:t>
    </dgm:pt>
    <dgm:pt modelId="{5F4DD4C0-3853-4F89-BC4E-124A4397FF20}" type="sibTrans" cxnId="{7732A9FC-72CC-4539-BAB2-E21C4BBB016B}">
      <dgm:prSet/>
      <dgm:spPr/>
      <dgm:t>
        <a:bodyPr/>
        <a:lstStyle/>
        <a:p>
          <a:endParaRPr lang="en-US"/>
        </a:p>
      </dgm:t>
    </dgm:pt>
    <dgm:pt modelId="{DE1A80ED-3A32-4668-82FA-0E0371FB130D}" type="pres">
      <dgm:prSet presAssocID="{AF9045F5-CBC7-433C-849A-F15F26DB4520}" presName="root" presStyleCnt="0">
        <dgm:presLayoutVars>
          <dgm:dir/>
          <dgm:resizeHandles val="exact"/>
        </dgm:presLayoutVars>
      </dgm:prSet>
      <dgm:spPr/>
    </dgm:pt>
    <dgm:pt modelId="{D54A14D6-57EF-45C2-A7F6-9667329525F4}" type="pres">
      <dgm:prSet presAssocID="{BFDC921B-BBAC-4118-95B1-1BA3F8556BFD}" presName="compNode" presStyleCnt="0"/>
      <dgm:spPr/>
    </dgm:pt>
    <dgm:pt modelId="{EBA9BDDD-FE87-4E8F-8D41-D4BBB3506ABA}" type="pres">
      <dgm:prSet presAssocID="{BFDC921B-BBAC-4118-95B1-1BA3F8556BFD}" presName="iconRect" presStyleLbl="node1" presStyleIdx="0" presStyleCnt="4"/>
      <dgm:spPr>
        <a:blipFill rotWithShape="1">
          <a:blip xmlns:r="http://schemas.openxmlformats.org/officeDocument/2006/relationships" r:embed="rId1"/>
          <a:stretch>
            <a:fillRect/>
          </a:stretch>
        </a:blipFill>
      </dgm:spPr>
    </dgm:pt>
    <dgm:pt modelId="{7E3BEC38-038F-4DCB-97F3-937398D7070E}" type="pres">
      <dgm:prSet presAssocID="{BFDC921B-BBAC-4118-95B1-1BA3F8556BFD}" presName="iconSpace" presStyleCnt="0"/>
      <dgm:spPr/>
    </dgm:pt>
    <dgm:pt modelId="{A500F6E7-9622-4B89-BE98-A319CB7FB698}" type="pres">
      <dgm:prSet presAssocID="{BFDC921B-BBAC-4118-95B1-1BA3F8556BFD}" presName="parTx" presStyleLbl="revTx" presStyleIdx="0" presStyleCnt="8">
        <dgm:presLayoutVars>
          <dgm:chMax val="0"/>
          <dgm:chPref val="0"/>
        </dgm:presLayoutVars>
      </dgm:prSet>
      <dgm:spPr/>
    </dgm:pt>
    <dgm:pt modelId="{9527AD20-3177-442E-8475-163AB9C02D5B}" type="pres">
      <dgm:prSet presAssocID="{BFDC921B-BBAC-4118-95B1-1BA3F8556BFD}" presName="txSpace" presStyleCnt="0"/>
      <dgm:spPr/>
    </dgm:pt>
    <dgm:pt modelId="{2D6684AB-B61D-4D34-ACEB-A4EE14C639A3}" type="pres">
      <dgm:prSet presAssocID="{BFDC921B-BBAC-4118-95B1-1BA3F8556BFD}" presName="desTx" presStyleLbl="revTx" presStyleIdx="1" presStyleCnt="8">
        <dgm:presLayoutVars/>
      </dgm:prSet>
      <dgm:spPr/>
    </dgm:pt>
    <dgm:pt modelId="{4B7A812C-229C-4F0C-9FE1-0BA80B84F836}" type="pres">
      <dgm:prSet presAssocID="{D9595AD0-9ED3-4547-9DDE-D137E79FF876}" presName="sibTrans" presStyleCnt="0"/>
      <dgm:spPr/>
    </dgm:pt>
    <dgm:pt modelId="{A93B8F45-44CD-4DC6-BC7A-883950D78893}" type="pres">
      <dgm:prSet presAssocID="{5467BD94-AEDF-4631-A6A1-9DE01C8A40FD}" presName="compNode" presStyleCnt="0"/>
      <dgm:spPr/>
    </dgm:pt>
    <dgm:pt modelId="{839EAB92-FB78-4235-9B7E-D72361258582}" type="pres">
      <dgm:prSet presAssocID="{5467BD94-AEDF-4631-A6A1-9DE01C8A40FD}" presName="iconRect" presStyleLbl="node1" presStyleIdx="1" presStyleCnt="4"/>
      <dgm:spPr>
        <a:blipFill rotWithShape="1">
          <a:blip xmlns:r="http://schemas.openxmlformats.org/officeDocument/2006/relationships" r:embed="rId2"/>
          <a:srcRect/>
          <a:stretch>
            <a:fillRect/>
          </a:stretch>
        </a:blipFill>
      </dgm:spPr>
    </dgm:pt>
    <dgm:pt modelId="{D2D89727-9DCC-436D-946C-92414CAEFF53}" type="pres">
      <dgm:prSet presAssocID="{5467BD94-AEDF-4631-A6A1-9DE01C8A40FD}" presName="iconSpace" presStyleCnt="0"/>
      <dgm:spPr/>
    </dgm:pt>
    <dgm:pt modelId="{423DB44E-9886-4780-8C55-4B472190A883}" type="pres">
      <dgm:prSet presAssocID="{5467BD94-AEDF-4631-A6A1-9DE01C8A40FD}" presName="parTx" presStyleLbl="revTx" presStyleIdx="2" presStyleCnt="8">
        <dgm:presLayoutVars>
          <dgm:chMax val="0"/>
          <dgm:chPref val="0"/>
        </dgm:presLayoutVars>
      </dgm:prSet>
      <dgm:spPr/>
    </dgm:pt>
    <dgm:pt modelId="{EA75C418-B53B-4986-ACCA-6512F96DAC45}" type="pres">
      <dgm:prSet presAssocID="{5467BD94-AEDF-4631-A6A1-9DE01C8A40FD}" presName="txSpace" presStyleCnt="0"/>
      <dgm:spPr/>
    </dgm:pt>
    <dgm:pt modelId="{52681EE8-9EE3-4E3A-812B-8B0B3AF4286F}" type="pres">
      <dgm:prSet presAssocID="{5467BD94-AEDF-4631-A6A1-9DE01C8A40FD}" presName="desTx" presStyleLbl="revTx" presStyleIdx="3" presStyleCnt="8">
        <dgm:presLayoutVars/>
      </dgm:prSet>
      <dgm:spPr/>
    </dgm:pt>
    <dgm:pt modelId="{3FFBE0AF-74DF-4D30-8D6A-726966E8C5D7}" type="pres">
      <dgm:prSet presAssocID="{E3AEB8DD-FDC7-4C99-868B-F537C668155D}" presName="sibTrans" presStyleCnt="0"/>
      <dgm:spPr/>
    </dgm:pt>
    <dgm:pt modelId="{D2B53115-ED0C-4427-80F3-4A10DCC335A3}" type="pres">
      <dgm:prSet presAssocID="{6BC6739A-E472-4D64-AB2E-5EB5982BD385}" presName="compNode" presStyleCnt="0"/>
      <dgm:spPr/>
    </dgm:pt>
    <dgm:pt modelId="{101AE9EE-A8C3-4F68-AE50-B6CDA57F82D0}" type="pres">
      <dgm:prSet presAssocID="{6BC6739A-E472-4D64-AB2E-5EB5982BD385}" presName="iconRect" presStyleLbl="node1" presStyleIdx="2" presStyleCnt="4"/>
      <dgm:spPr>
        <a:blipFill rotWithShape="1">
          <a:blip xmlns:r="http://schemas.openxmlformats.org/officeDocument/2006/relationships" r:embed="rId3"/>
          <a:stretch>
            <a:fillRect/>
          </a:stretch>
        </a:blipFill>
      </dgm:spPr>
    </dgm:pt>
    <dgm:pt modelId="{86FE3312-B3E8-4F0A-AA64-ECEB811CAE6E}" type="pres">
      <dgm:prSet presAssocID="{6BC6739A-E472-4D64-AB2E-5EB5982BD385}" presName="iconSpace" presStyleCnt="0"/>
      <dgm:spPr/>
    </dgm:pt>
    <dgm:pt modelId="{5D52938D-C33A-4A3B-B473-C75EF420CB9E}" type="pres">
      <dgm:prSet presAssocID="{6BC6739A-E472-4D64-AB2E-5EB5982BD385}" presName="parTx" presStyleLbl="revTx" presStyleIdx="4" presStyleCnt="8">
        <dgm:presLayoutVars>
          <dgm:chMax val="0"/>
          <dgm:chPref val="0"/>
        </dgm:presLayoutVars>
      </dgm:prSet>
      <dgm:spPr/>
    </dgm:pt>
    <dgm:pt modelId="{DE86C0D4-533B-4490-913A-035FC46290A3}" type="pres">
      <dgm:prSet presAssocID="{6BC6739A-E472-4D64-AB2E-5EB5982BD385}" presName="txSpace" presStyleCnt="0"/>
      <dgm:spPr/>
    </dgm:pt>
    <dgm:pt modelId="{F0496880-8077-4EEA-9A21-053E2B4FF026}" type="pres">
      <dgm:prSet presAssocID="{6BC6739A-E472-4D64-AB2E-5EB5982BD385}" presName="desTx" presStyleLbl="revTx" presStyleIdx="5" presStyleCnt="8">
        <dgm:presLayoutVars/>
      </dgm:prSet>
      <dgm:spPr/>
    </dgm:pt>
    <dgm:pt modelId="{566EB07A-5530-44DD-8D77-3C022120FF6E}" type="pres">
      <dgm:prSet presAssocID="{68E3E8DB-E5AD-429E-8802-7D7B9A727281}" presName="sibTrans" presStyleCnt="0"/>
      <dgm:spPr/>
    </dgm:pt>
    <dgm:pt modelId="{7E7DF3FA-D6C6-4077-A184-03D19097DAB3}" type="pres">
      <dgm:prSet presAssocID="{F96FC7FF-8856-4E57-893F-0CB8C931283F}" presName="compNode" presStyleCnt="0"/>
      <dgm:spPr/>
    </dgm:pt>
    <dgm:pt modelId="{3883038D-E7FF-4CA6-929B-9F368EA27610}" type="pres">
      <dgm:prSet presAssocID="{F96FC7FF-8856-4E57-893F-0CB8C931283F}" presName="iconRect" presStyleLbl="node1" presStyleIdx="3" presStyleCnt="4"/>
      <dgm:spPr>
        <a:blipFill rotWithShape="1">
          <a:blip xmlns:r="http://schemas.openxmlformats.org/officeDocument/2006/relationships" r:embed="rId4"/>
          <a:stretch>
            <a:fillRect/>
          </a:stretch>
        </a:blipFill>
      </dgm:spPr>
    </dgm:pt>
    <dgm:pt modelId="{E4C1BE4A-587D-47C3-A5DC-CC9A12950A57}" type="pres">
      <dgm:prSet presAssocID="{F96FC7FF-8856-4E57-893F-0CB8C931283F}" presName="iconSpace" presStyleCnt="0"/>
      <dgm:spPr/>
    </dgm:pt>
    <dgm:pt modelId="{EB79CAC1-02DA-4E5C-B52B-A1F6181F4ECC}" type="pres">
      <dgm:prSet presAssocID="{F96FC7FF-8856-4E57-893F-0CB8C931283F}" presName="parTx" presStyleLbl="revTx" presStyleIdx="6" presStyleCnt="8">
        <dgm:presLayoutVars>
          <dgm:chMax val="0"/>
          <dgm:chPref val="0"/>
        </dgm:presLayoutVars>
      </dgm:prSet>
      <dgm:spPr/>
    </dgm:pt>
    <dgm:pt modelId="{55B1403E-E874-4203-B8AE-57B9DD411EFC}" type="pres">
      <dgm:prSet presAssocID="{F96FC7FF-8856-4E57-893F-0CB8C931283F}" presName="txSpace" presStyleCnt="0"/>
      <dgm:spPr/>
    </dgm:pt>
    <dgm:pt modelId="{FA5ED6C5-E1E4-4BD3-B2CB-83062EEA13C1}" type="pres">
      <dgm:prSet presAssocID="{F96FC7FF-8856-4E57-893F-0CB8C931283F}" presName="desTx" presStyleLbl="revTx" presStyleIdx="7" presStyleCnt="8">
        <dgm:presLayoutVars/>
      </dgm:prSet>
      <dgm:spPr/>
    </dgm:pt>
  </dgm:ptLst>
  <dgm:cxnLst>
    <dgm:cxn modelId="{BC4DD709-87D7-4F1A-924A-2DDF0704D92C}" type="presOf" srcId="{F96FC7FF-8856-4E57-893F-0CB8C931283F}" destId="{EB79CAC1-02DA-4E5C-B52B-A1F6181F4ECC}" srcOrd="0" destOrd="0" presId="urn:microsoft.com/office/officeart/2018/5/layout/CenteredIconLabelDescriptionList"/>
    <dgm:cxn modelId="{60D77414-4679-4652-8A00-DEA5C391B197}" srcId="{AF9045F5-CBC7-433C-849A-F15F26DB4520}" destId="{5467BD94-AEDF-4631-A6A1-9DE01C8A40FD}" srcOrd="1" destOrd="0" parTransId="{03085A97-83C8-40DC-B58C-8F7901B395F5}" sibTransId="{E3AEB8DD-FDC7-4C99-868B-F537C668155D}"/>
    <dgm:cxn modelId="{8FBA966C-4952-4BDB-9FAD-CBDABD53745C}" type="presOf" srcId="{BFDC921B-BBAC-4118-95B1-1BA3F8556BFD}" destId="{A500F6E7-9622-4B89-BE98-A319CB7FB698}" srcOrd="0" destOrd="0" presId="urn:microsoft.com/office/officeart/2018/5/layout/CenteredIconLabelDescriptionList"/>
    <dgm:cxn modelId="{48A5F385-6223-4488-B52D-5B24501198BF}" type="presOf" srcId="{6BC6739A-E472-4D64-AB2E-5EB5982BD385}" destId="{5D52938D-C33A-4A3B-B473-C75EF420CB9E}" srcOrd="0" destOrd="0" presId="urn:microsoft.com/office/officeart/2018/5/layout/CenteredIconLabelDescriptionList"/>
    <dgm:cxn modelId="{274E15A9-856D-4F2E-94D1-2B395A28BB77}" type="presOf" srcId="{AF9045F5-CBC7-433C-849A-F15F26DB4520}" destId="{DE1A80ED-3A32-4668-82FA-0E0371FB130D}" srcOrd="0" destOrd="0" presId="urn:microsoft.com/office/officeart/2018/5/layout/CenteredIconLabelDescriptionList"/>
    <dgm:cxn modelId="{A03238E7-1253-4174-BCDA-D0FCF384D595}" srcId="{AF9045F5-CBC7-433C-849A-F15F26DB4520}" destId="{6BC6739A-E472-4D64-AB2E-5EB5982BD385}" srcOrd="2" destOrd="0" parTransId="{9A71D688-7C29-4A57-82D5-410C9AB4156C}" sibTransId="{68E3E8DB-E5AD-429E-8802-7D7B9A727281}"/>
    <dgm:cxn modelId="{8F9576EB-22B0-4366-A539-5E696657CD75}" srcId="{AF9045F5-CBC7-433C-849A-F15F26DB4520}" destId="{BFDC921B-BBAC-4118-95B1-1BA3F8556BFD}" srcOrd="0" destOrd="0" parTransId="{C8634DD8-1EB8-4887-8B99-1307B4CAA241}" sibTransId="{D9595AD0-9ED3-4547-9DDE-D137E79FF876}"/>
    <dgm:cxn modelId="{7732A9FC-72CC-4539-BAB2-E21C4BBB016B}" srcId="{AF9045F5-CBC7-433C-849A-F15F26DB4520}" destId="{F96FC7FF-8856-4E57-893F-0CB8C931283F}" srcOrd="3" destOrd="0" parTransId="{8DB1CA74-6B61-4B76-9C4C-A0562ADCBC96}" sibTransId="{5F4DD4C0-3853-4F89-BC4E-124A4397FF20}"/>
    <dgm:cxn modelId="{4A3BDCFC-B188-432D-B075-BC62B9090983}" type="presOf" srcId="{5467BD94-AEDF-4631-A6A1-9DE01C8A40FD}" destId="{423DB44E-9886-4780-8C55-4B472190A883}" srcOrd="0" destOrd="0" presId="urn:microsoft.com/office/officeart/2018/5/layout/CenteredIconLabelDescriptionList"/>
    <dgm:cxn modelId="{43EA0925-76EE-4BB0-BAC8-A10D95618348}" type="presParOf" srcId="{DE1A80ED-3A32-4668-82FA-0E0371FB130D}" destId="{D54A14D6-57EF-45C2-A7F6-9667329525F4}" srcOrd="0" destOrd="0" presId="urn:microsoft.com/office/officeart/2018/5/layout/CenteredIconLabelDescriptionList"/>
    <dgm:cxn modelId="{10F72465-B469-4B23-84A0-8966F34384AC}" type="presParOf" srcId="{D54A14D6-57EF-45C2-A7F6-9667329525F4}" destId="{EBA9BDDD-FE87-4E8F-8D41-D4BBB3506ABA}" srcOrd="0" destOrd="0" presId="urn:microsoft.com/office/officeart/2018/5/layout/CenteredIconLabelDescriptionList"/>
    <dgm:cxn modelId="{C0632A9C-A6D1-43BA-A7FE-2C6394A5647A}" type="presParOf" srcId="{D54A14D6-57EF-45C2-A7F6-9667329525F4}" destId="{7E3BEC38-038F-4DCB-97F3-937398D7070E}" srcOrd="1" destOrd="0" presId="urn:microsoft.com/office/officeart/2018/5/layout/CenteredIconLabelDescriptionList"/>
    <dgm:cxn modelId="{67AF4A4D-E4EA-46AE-8893-A5411A0220B7}" type="presParOf" srcId="{D54A14D6-57EF-45C2-A7F6-9667329525F4}" destId="{A500F6E7-9622-4B89-BE98-A319CB7FB698}" srcOrd="2" destOrd="0" presId="urn:microsoft.com/office/officeart/2018/5/layout/CenteredIconLabelDescriptionList"/>
    <dgm:cxn modelId="{1913ADBF-E894-40B4-B7D5-FEE2F9F2FB45}" type="presParOf" srcId="{D54A14D6-57EF-45C2-A7F6-9667329525F4}" destId="{9527AD20-3177-442E-8475-163AB9C02D5B}" srcOrd="3" destOrd="0" presId="urn:microsoft.com/office/officeart/2018/5/layout/CenteredIconLabelDescriptionList"/>
    <dgm:cxn modelId="{6B802987-78C5-42CF-AAEF-782DFA3AB87F}" type="presParOf" srcId="{D54A14D6-57EF-45C2-A7F6-9667329525F4}" destId="{2D6684AB-B61D-4D34-ACEB-A4EE14C639A3}" srcOrd="4" destOrd="0" presId="urn:microsoft.com/office/officeart/2018/5/layout/CenteredIconLabelDescriptionList"/>
    <dgm:cxn modelId="{AF48280D-A2DD-4157-8F3C-9F2584F57AAA}" type="presParOf" srcId="{DE1A80ED-3A32-4668-82FA-0E0371FB130D}" destId="{4B7A812C-229C-4F0C-9FE1-0BA80B84F836}" srcOrd="1" destOrd="0" presId="urn:microsoft.com/office/officeart/2018/5/layout/CenteredIconLabelDescriptionList"/>
    <dgm:cxn modelId="{4D3AFBC9-A4D7-4E95-BDDE-F48B47F17996}" type="presParOf" srcId="{DE1A80ED-3A32-4668-82FA-0E0371FB130D}" destId="{A93B8F45-44CD-4DC6-BC7A-883950D78893}" srcOrd="2" destOrd="0" presId="urn:microsoft.com/office/officeart/2018/5/layout/CenteredIconLabelDescriptionList"/>
    <dgm:cxn modelId="{6B2A8B34-F51E-420E-A27D-9D8AB479D11F}" type="presParOf" srcId="{A93B8F45-44CD-4DC6-BC7A-883950D78893}" destId="{839EAB92-FB78-4235-9B7E-D72361258582}" srcOrd="0" destOrd="0" presId="urn:microsoft.com/office/officeart/2018/5/layout/CenteredIconLabelDescriptionList"/>
    <dgm:cxn modelId="{A95CFAA5-3BEC-45CA-94B5-AD75AFD76E14}" type="presParOf" srcId="{A93B8F45-44CD-4DC6-BC7A-883950D78893}" destId="{D2D89727-9DCC-436D-946C-92414CAEFF53}" srcOrd="1" destOrd="0" presId="urn:microsoft.com/office/officeart/2018/5/layout/CenteredIconLabelDescriptionList"/>
    <dgm:cxn modelId="{B55E936E-1AE2-414B-B787-F0CD89DD2109}" type="presParOf" srcId="{A93B8F45-44CD-4DC6-BC7A-883950D78893}" destId="{423DB44E-9886-4780-8C55-4B472190A883}" srcOrd="2" destOrd="0" presId="urn:microsoft.com/office/officeart/2018/5/layout/CenteredIconLabelDescriptionList"/>
    <dgm:cxn modelId="{9983E159-6AE3-4223-B69D-09AAB2EB2CC7}" type="presParOf" srcId="{A93B8F45-44CD-4DC6-BC7A-883950D78893}" destId="{EA75C418-B53B-4986-ACCA-6512F96DAC45}" srcOrd="3" destOrd="0" presId="urn:microsoft.com/office/officeart/2018/5/layout/CenteredIconLabelDescriptionList"/>
    <dgm:cxn modelId="{AD058466-F3E7-4E8A-951C-C3EDCA3F343D}" type="presParOf" srcId="{A93B8F45-44CD-4DC6-BC7A-883950D78893}" destId="{52681EE8-9EE3-4E3A-812B-8B0B3AF4286F}" srcOrd="4" destOrd="0" presId="urn:microsoft.com/office/officeart/2018/5/layout/CenteredIconLabelDescriptionList"/>
    <dgm:cxn modelId="{7169A299-0242-4F92-A75F-EF296E9CD777}" type="presParOf" srcId="{DE1A80ED-3A32-4668-82FA-0E0371FB130D}" destId="{3FFBE0AF-74DF-4D30-8D6A-726966E8C5D7}" srcOrd="3" destOrd="0" presId="urn:microsoft.com/office/officeart/2018/5/layout/CenteredIconLabelDescriptionList"/>
    <dgm:cxn modelId="{9619B414-CFE4-4C33-8A69-06DB75839F2F}" type="presParOf" srcId="{DE1A80ED-3A32-4668-82FA-0E0371FB130D}" destId="{D2B53115-ED0C-4427-80F3-4A10DCC335A3}" srcOrd="4" destOrd="0" presId="urn:microsoft.com/office/officeart/2018/5/layout/CenteredIconLabelDescriptionList"/>
    <dgm:cxn modelId="{A380FA17-5006-433E-B1B3-29B4DACC0ABF}" type="presParOf" srcId="{D2B53115-ED0C-4427-80F3-4A10DCC335A3}" destId="{101AE9EE-A8C3-4F68-AE50-B6CDA57F82D0}" srcOrd="0" destOrd="0" presId="urn:microsoft.com/office/officeart/2018/5/layout/CenteredIconLabelDescriptionList"/>
    <dgm:cxn modelId="{797C9123-9EB4-42F6-8FE1-658DC137B577}" type="presParOf" srcId="{D2B53115-ED0C-4427-80F3-4A10DCC335A3}" destId="{86FE3312-B3E8-4F0A-AA64-ECEB811CAE6E}" srcOrd="1" destOrd="0" presId="urn:microsoft.com/office/officeart/2018/5/layout/CenteredIconLabelDescriptionList"/>
    <dgm:cxn modelId="{FD8A6489-8D76-4B26-A689-FA7807722714}" type="presParOf" srcId="{D2B53115-ED0C-4427-80F3-4A10DCC335A3}" destId="{5D52938D-C33A-4A3B-B473-C75EF420CB9E}" srcOrd="2" destOrd="0" presId="urn:microsoft.com/office/officeart/2018/5/layout/CenteredIconLabelDescriptionList"/>
    <dgm:cxn modelId="{EFC397DB-F761-46C9-AC30-36688DBA40A7}" type="presParOf" srcId="{D2B53115-ED0C-4427-80F3-4A10DCC335A3}" destId="{DE86C0D4-533B-4490-913A-035FC46290A3}" srcOrd="3" destOrd="0" presId="urn:microsoft.com/office/officeart/2018/5/layout/CenteredIconLabelDescriptionList"/>
    <dgm:cxn modelId="{E5E717BB-11F1-4D86-AE6E-0C800B484DF1}" type="presParOf" srcId="{D2B53115-ED0C-4427-80F3-4A10DCC335A3}" destId="{F0496880-8077-4EEA-9A21-053E2B4FF026}" srcOrd="4" destOrd="0" presId="urn:microsoft.com/office/officeart/2018/5/layout/CenteredIconLabelDescriptionList"/>
    <dgm:cxn modelId="{2EBF55DC-CAB0-4F09-93E6-74624A4AE818}" type="presParOf" srcId="{DE1A80ED-3A32-4668-82FA-0E0371FB130D}" destId="{566EB07A-5530-44DD-8D77-3C022120FF6E}" srcOrd="5" destOrd="0" presId="urn:microsoft.com/office/officeart/2018/5/layout/CenteredIconLabelDescriptionList"/>
    <dgm:cxn modelId="{89587576-23A5-40ED-B24F-85CCB5FEFF28}" type="presParOf" srcId="{DE1A80ED-3A32-4668-82FA-0E0371FB130D}" destId="{7E7DF3FA-D6C6-4077-A184-03D19097DAB3}" srcOrd="6" destOrd="0" presId="urn:microsoft.com/office/officeart/2018/5/layout/CenteredIconLabelDescriptionList"/>
    <dgm:cxn modelId="{828C6847-B0BF-4AFC-92E8-ABE006659620}" type="presParOf" srcId="{7E7DF3FA-D6C6-4077-A184-03D19097DAB3}" destId="{3883038D-E7FF-4CA6-929B-9F368EA27610}" srcOrd="0" destOrd="0" presId="urn:microsoft.com/office/officeart/2018/5/layout/CenteredIconLabelDescriptionList"/>
    <dgm:cxn modelId="{D302C794-ECF6-497F-BBEC-6724310A6DA9}" type="presParOf" srcId="{7E7DF3FA-D6C6-4077-A184-03D19097DAB3}" destId="{E4C1BE4A-587D-47C3-A5DC-CC9A12950A57}" srcOrd="1" destOrd="0" presId="urn:microsoft.com/office/officeart/2018/5/layout/CenteredIconLabelDescriptionList"/>
    <dgm:cxn modelId="{52E722C9-B1D2-4DDA-B053-06D464ECA0B4}" type="presParOf" srcId="{7E7DF3FA-D6C6-4077-A184-03D19097DAB3}" destId="{EB79CAC1-02DA-4E5C-B52B-A1F6181F4ECC}" srcOrd="2" destOrd="0" presId="urn:microsoft.com/office/officeart/2018/5/layout/CenteredIconLabelDescriptionList"/>
    <dgm:cxn modelId="{EC34578D-3FDD-41A1-A256-B401DADFC787}" type="presParOf" srcId="{7E7DF3FA-D6C6-4077-A184-03D19097DAB3}" destId="{55B1403E-E874-4203-B8AE-57B9DD411EFC}" srcOrd="3" destOrd="0" presId="urn:microsoft.com/office/officeart/2018/5/layout/CenteredIconLabelDescriptionList"/>
    <dgm:cxn modelId="{ECBD6DFA-C377-4151-940C-E71C217BE2A7}" type="presParOf" srcId="{7E7DF3FA-D6C6-4077-A184-03D19097DAB3}" destId="{FA5ED6C5-E1E4-4BD3-B2CB-83062EEA13C1}"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A8C30-D015-4FDB-A92A-673A681F6E7D}">
      <dsp:nvSpPr>
        <dsp:cNvPr id="0" name=""/>
        <dsp:cNvSpPr/>
      </dsp:nvSpPr>
      <dsp:spPr>
        <a:xfrm>
          <a:off x="952006" y="341716"/>
          <a:ext cx="1023257" cy="1023257"/>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41B4A3-D3B5-46DE-A1AE-4E3C1AC9BC7B}">
      <dsp:nvSpPr>
        <dsp:cNvPr id="0" name=""/>
        <dsp:cNvSpPr/>
      </dsp:nvSpPr>
      <dsp:spPr>
        <a:xfrm>
          <a:off x="1838" y="1530940"/>
          <a:ext cx="2923593" cy="255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b="1" kern="1200" dirty="0"/>
            <a:t>Drinking water, also known as potable water, is water that is safe to drink or to use for food preparation.</a:t>
          </a:r>
          <a:endParaRPr lang="en-US" sz="1800" kern="1200" dirty="0"/>
        </a:p>
      </dsp:txBody>
      <dsp:txXfrm>
        <a:off x="1838" y="1530940"/>
        <a:ext cx="2923593" cy="2551500"/>
      </dsp:txXfrm>
    </dsp:sp>
    <dsp:sp modelId="{151331BE-4030-4A5A-99CC-A50F309F2721}">
      <dsp:nvSpPr>
        <dsp:cNvPr id="0" name=""/>
        <dsp:cNvSpPr/>
      </dsp:nvSpPr>
      <dsp:spPr>
        <a:xfrm>
          <a:off x="1838" y="4159634"/>
          <a:ext cx="2923593" cy="41771"/>
        </a:xfrm>
        <a:prstGeom prst="rect">
          <a:avLst/>
        </a:prstGeom>
        <a:noFill/>
        <a:ln>
          <a:noFill/>
        </a:ln>
        <a:effectLst/>
      </dsp:spPr>
      <dsp:style>
        <a:lnRef idx="0">
          <a:scrgbClr r="0" g="0" b="0"/>
        </a:lnRef>
        <a:fillRef idx="0">
          <a:scrgbClr r="0" g="0" b="0"/>
        </a:fillRef>
        <a:effectRef idx="0">
          <a:scrgbClr r="0" g="0" b="0"/>
        </a:effectRef>
        <a:fontRef idx="minor"/>
      </dsp:style>
    </dsp:sp>
    <dsp:sp modelId="{918A4D06-D657-461E-AB4F-0800733E54FD}">
      <dsp:nvSpPr>
        <dsp:cNvPr id="0" name=""/>
        <dsp:cNvSpPr/>
      </dsp:nvSpPr>
      <dsp:spPr>
        <a:xfrm>
          <a:off x="4387229" y="341716"/>
          <a:ext cx="1023257" cy="1023257"/>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D2259C-0C6C-4E3D-96C2-61352509697F}">
      <dsp:nvSpPr>
        <dsp:cNvPr id="0" name=""/>
        <dsp:cNvSpPr/>
      </dsp:nvSpPr>
      <dsp:spPr>
        <a:xfrm>
          <a:off x="3437061" y="1530940"/>
          <a:ext cx="2923593" cy="255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b="1" kern="1200" dirty="0"/>
            <a:t> Freshwater is any naturally occurring water except seawater and brackish water. Fresh water includes water in ice sheets, ice caps, glaciers, icebergs, bogs, ponds, lakes, rivers, streams, and even underground water called groundwater.</a:t>
          </a:r>
          <a:endParaRPr lang="en-US" sz="1800" kern="1200" dirty="0"/>
        </a:p>
      </dsp:txBody>
      <dsp:txXfrm>
        <a:off x="3437061" y="1530940"/>
        <a:ext cx="2923593" cy="2551500"/>
      </dsp:txXfrm>
    </dsp:sp>
    <dsp:sp modelId="{7DE82BF7-1388-4F23-9630-CC2506E5321A}">
      <dsp:nvSpPr>
        <dsp:cNvPr id="0" name=""/>
        <dsp:cNvSpPr/>
      </dsp:nvSpPr>
      <dsp:spPr>
        <a:xfrm>
          <a:off x="3437061" y="4159634"/>
          <a:ext cx="2923593" cy="41771"/>
        </a:xfrm>
        <a:prstGeom prst="rect">
          <a:avLst/>
        </a:prstGeom>
        <a:noFill/>
        <a:ln>
          <a:noFill/>
        </a:ln>
        <a:effectLst/>
      </dsp:spPr>
      <dsp:style>
        <a:lnRef idx="0">
          <a:scrgbClr r="0" g="0" b="0"/>
        </a:lnRef>
        <a:fillRef idx="0">
          <a:scrgbClr r="0" g="0" b="0"/>
        </a:fillRef>
        <a:effectRef idx="0">
          <a:scrgbClr r="0" g="0" b="0"/>
        </a:effectRef>
        <a:fontRef idx="minor"/>
      </dsp:style>
    </dsp:sp>
    <dsp:sp modelId="{01E116B5-FAC8-4A53-BC7C-B5DE8B7CD275}">
      <dsp:nvSpPr>
        <dsp:cNvPr id="0" name=""/>
        <dsp:cNvSpPr/>
      </dsp:nvSpPr>
      <dsp:spPr>
        <a:xfrm>
          <a:off x="7822451" y="323642"/>
          <a:ext cx="1023257" cy="1023257"/>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38CA4D-B5AC-4BE7-AA57-316F5BB8C189}">
      <dsp:nvSpPr>
        <dsp:cNvPr id="0" name=""/>
        <dsp:cNvSpPr/>
      </dsp:nvSpPr>
      <dsp:spPr>
        <a:xfrm>
          <a:off x="6872283" y="1512866"/>
          <a:ext cx="2923593" cy="255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b="1" kern="1200" dirty="0"/>
            <a:t>Water conflict</a:t>
          </a:r>
          <a:r>
            <a:rPr lang="en-US" sz="1800" kern="1200" dirty="0"/>
            <a:t> is a term describing a conflict between countries, states, or groups over an access to water resources.</a:t>
          </a:r>
        </a:p>
      </dsp:txBody>
      <dsp:txXfrm>
        <a:off x="6872283" y="1512866"/>
        <a:ext cx="2923593" cy="2551500"/>
      </dsp:txXfrm>
    </dsp:sp>
    <dsp:sp modelId="{5F0D732C-74A5-4312-9419-CE5DC0760AAE}">
      <dsp:nvSpPr>
        <dsp:cNvPr id="0" name=""/>
        <dsp:cNvSpPr/>
      </dsp:nvSpPr>
      <dsp:spPr>
        <a:xfrm>
          <a:off x="7131807" y="4093804"/>
          <a:ext cx="2665908" cy="11406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9BDDD-FE87-4E8F-8D41-D4BBB3506ABA}">
      <dsp:nvSpPr>
        <dsp:cNvPr id="0" name=""/>
        <dsp:cNvSpPr/>
      </dsp:nvSpPr>
      <dsp:spPr>
        <a:xfrm>
          <a:off x="747351" y="1275520"/>
          <a:ext cx="798820" cy="798820"/>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00F6E7-9622-4B89-BE98-A319CB7FB698}">
      <dsp:nvSpPr>
        <dsp:cNvPr id="0" name=""/>
        <dsp:cNvSpPr/>
      </dsp:nvSpPr>
      <dsp:spPr>
        <a:xfrm>
          <a:off x="5590" y="2164090"/>
          <a:ext cx="2282343" cy="100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0" kern="1200" dirty="0"/>
            <a:t>How does climate change impact freshwater access?</a:t>
          </a:r>
        </a:p>
      </dsp:txBody>
      <dsp:txXfrm>
        <a:off x="5590" y="2164090"/>
        <a:ext cx="2282343" cy="1006326"/>
      </dsp:txXfrm>
    </dsp:sp>
    <dsp:sp modelId="{2D6684AB-B61D-4D34-ACEB-A4EE14C639A3}">
      <dsp:nvSpPr>
        <dsp:cNvPr id="0" name=""/>
        <dsp:cNvSpPr/>
      </dsp:nvSpPr>
      <dsp:spPr>
        <a:xfrm>
          <a:off x="5590" y="3212161"/>
          <a:ext cx="2282343" cy="150573"/>
        </a:xfrm>
        <a:prstGeom prst="rect">
          <a:avLst/>
        </a:prstGeom>
        <a:noFill/>
        <a:ln>
          <a:noFill/>
        </a:ln>
        <a:effectLst/>
      </dsp:spPr>
      <dsp:style>
        <a:lnRef idx="0">
          <a:scrgbClr r="0" g="0" b="0"/>
        </a:lnRef>
        <a:fillRef idx="0">
          <a:scrgbClr r="0" g="0" b="0"/>
        </a:fillRef>
        <a:effectRef idx="0">
          <a:scrgbClr r="0" g="0" b="0"/>
        </a:effectRef>
        <a:fontRef idx="minor"/>
      </dsp:style>
    </dsp:sp>
    <dsp:sp modelId="{839EAB92-FB78-4235-9B7E-D72361258582}">
      <dsp:nvSpPr>
        <dsp:cNvPr id="0" name=""/>
        <dsp:cNvSpPr/>
      </dsp:nvSpPr>
      <dsp:spPr>
        <a:xfrm>
          <a:off x="3429105" y="1275520"/>
          <a:ext cx="798820" cy="798820"/>
        </a:xfrm>
        <a:prstGeom prst="rect">
          <a:avLst/>
        </a:prstGeom>
        <a:blipFill rotWithShape="1">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3DB44E-9886-4780-8C55-4B472190A883}">
      <dsp:nvSpPr>
        <dsp:cNvPr id="0" name=""/>
        <dsp:cNvSpPr/>
      </dsp:nvSpPr>
      <dsp:spPr>
        <a:xfrm>
          <a:off x="2687344" y="2164090"/>
          <a:ext cx="2282343" cy="100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kern="1200" dirty="0"/>
            <a:t>Do areas with low freshwater access have higher instances of conflict?</a:t>
          </a:r>
        </a:p>
      </dsp:txBody>
      <dsp:txXfrm>
        <a:off x="2687344" y="2164090"/>
        <a:ext cx="2282343" cy="1006326"/>
      </dsp:txXfrm>
    </dsp:sp>
    <dsp:sp modelId="{52681EE8-9EE3-4E3A-812B-8B0B3AF4286F}">
      <dsp:nvSpPr>
        <dsp:cNvPr id="0" name=""/>
        <dsp:cNvSpPr/>
      </dsp:nvSpPr>
      <dsp:spPr>
        <a:xfrm>
          <a:off x="2687344" y="3212161"/>
          <a:ext cx="2282343" cy="150573"/>
        </a:xfrm>
        <a:prstGeom prst="rect">
          <a:avLst/>
        </a:prstGeom>
        <a:noFill/>
        <a:ln>
          <a:noFill/>
        </a:ln>
        <a:effectLst/>
      </dsp:spPr>
      <dsp:style>
        <a:lnRef idx="0">
          <a:scrgbClr r="0" g="0" b="0"/>
        </a:lnRef>
        <a:fillRef idx="0">
          <a:scrgbClr r="0" g="0" b="0"/>
        </a:fillRef>
        <a:effectRef idx="0">
          <a:scrgbClr r="0" g="0" b="0"/>
        </a:effectRef>
        <a:fontRef idx="minor"/>
      </dsp:style>
    </dsp:sp>
    <dsp:sp modelId="{101AE9EE-A8C3-4F68-AE50-B6CDA57F82D0}">
      <dsp:nvSpPr>
        <dsp:cNvPr id="0" name=""/>
        <dsp:cNvSpPr/>
      </dsp:nvSpPr>
      <dsp:spPr>
        <a:xfrm>
          <a:off x="6110859" y="1275520"/>
          <a:ext cx="798820" cy="798820"/>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2938D-C33A-4A3B-B473-C75EF420CB9E}">
      <dsp:nvSpPr>
        <dsp:cNvPr id="0" name=""/>
        <dsp:cNvSpPr/>
      </dsp:nvSpPr>
      <dsp:spPr>
        <a:xfrm>
          <a:off x="5369098" y="2164090"/>
          <a:ext cx="2282343" cy="100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kern="1200" dirty="0"/>
            <a:t>What areas in the United States have less access to water?</a:t>
          </a:r>
        </a:p>
      </dsp:txBody>
      <dsp:txXfrm>
        <a:off x="5369098" y="2164090"/>
        <a:ext cx="2282343" cy="1006326"/>
      </dsp:txXfrm>
    </dsp:sp>
    <dsp:sp modelId="{F0496880-8077-4EEA-9A21-053E2B4FF026}">
      <dsp:nvSpPr>
        <dsp:cNvPr id="0" name=""/>
        <dsp:cNvSpPr/>
      </dsp:nvSpPr>
      <dsp:spPr>
        <a:xfrm>
          <a:off x="5369098" y="3212161"/>
          <a:ext cx="2282343" cy="150573"/>
        </a:xfrm>
        <a:prstGeom prst="rect">
          <a:avLst/>
        </a:prstGeom>
        <a:noFill/>
        <a:ln>
          <a:noFill/>
        </a:ln>
        <a:effectLst/>
      </dsp:spPr>
      <dsp:style>
        <a:lnRef idx="0">
          <a:scrgbClr r="0" g="0" b="0"/>
        </a:lnRef>
        <a:fillRef idx="0">
          <a:scrgbClr r="0" g="0" b="0"/>
        </a:fillRef>
        <a:effectRef idx="0">
          <a:scrgbClr r="0" g="0" b="0"/>
        </a:effectRef>
        <a:fontRef idx="minor"/>
      </dsp:style>
    </dsp:sp>
    <dsp:sp modelId="{3883038D-E7FF-4CA6-929B-9F368EA27610}">
      <dsp:nvSpPr>
        <dsp:cNvPr id="0" name=""/>
        <dsp:cNvSpPr/>
      </dsp:nvSpPr>
      <dsp:spPr>
        <a:xfrm>
          <a:off x="8792613" y="1275520"/>
          <a:ext cx="798820" cy="798820"/>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79CAC1-02DA-4E5C-B52B-A1F6181F4ECC}">
      <dsp:nvSpPr>
        <dsp:cNvPr id="0" name=""/>
        <dsp:cNvSpPr/>
      </dsp:nvSpPr>
      <dsp:spPr>
        <a:xfrm>
          <a:off x="8050851" y="2164090"/>
          <a:ext cx="2282343" cy="100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kern="1200" dirty="0"/>
            <a:t>Do these areas with low water access have higher instances of conflict?</a:t>
          </a:r>
        </a:p>
      </dsp:txBody>
      <dsp:txXfrm>
        <a:off x="8050851" y="2164090"/>
        <a:ext cx="2282343" cy="1006326"/>
      </dsp:txXfrm>
    </dsp:sp>
    <dsp:sp modelId="{FA5ED6C5-E1E4-4BD3-B2CB-83062EEA13C1}">
      <dsp:nvSpPr>
        <dsp:cNvPr id="0" name=""/>
        <dsp:cNvSpPr/>
      </dsp:nvSpPr>
      <dsp:spPr>
        <a:xfrm>
          <a:off x="8050851" y="3212161"/>
          <a:ext cx="2282343" cy="15057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4B5A45-D27F-49B0-9219-68CCEB93E2BF}" type="datetimeFigureOut">
              <a:rPr lang="en-US" smtClean="0"/>
              <a:t>5/15/2019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F462F9-BA9D-4B8A-80DD-A619E420D773}" type="slidenum">
              <a:rPr lang="en-US" smtClean="0"/>
              <a:t>‹#›</a:t>
            </a:fld>
            <a:endParaRPr lang="en-US"/>
          </a:p>
        </p:txBody>
      </p:sp>
    </p:spTree>
    <p:extLst>
      <p:ext uri="{BB962C8B-B14F-4D97-AF65-F5344CB8AC3E}">
        <p14:creationId xmlns:p14="http://schemas.microsoft.com/office/powerpoint/2010/main" val="1903442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Naim</a:t>
            </a:r>
          </a:p>
          <a:p>
            <a:pPr marL="171450" indent="-171450">
              <a:buFont typeface="Arial" panose="020B0604020202020204" pitchFamily="34" charset="0"/>
              <a:buChar char="•"/>
            </a:pPr>
            <a:r>
              <a:rPr lang="en-US" dirty="0"/>
              <a:t>Discusses northern country temperature changes</a:t>
            </a:r>
          </a:p>
          <a:p>
            <a:pPr marL="171450" indent="-171450">
              <a:buFont typeface="Arial" panose="020B0604020202020204" pitchFamily="34" charset="0"/>
              <a:buChar char="•"/>
            </a:pPr>
            <a:r>
              <a:rPr lang="en-US" dirty="0"/>
              <a:t>We are focusing on the countries that have decreasing precipitation changes</a:t>
            </a:r>
          </a:p>
        </p:txBody>
      </p:sp>
      <p:sp>
        <p:nvSpPr>
          <p:cNvPr id="4" name="Slide Number Placeholder 3"/>
          <p:cNvSpPr>
            <a:spLocks noGrp="1"/>
          </p:cNvSpPr>
          <p:nvPr>
            <p:ph type="sldNum" sz="quarter" idx="10"/>
          </p:nvPr>
        </p:nvSpPr>
        <p:spPr/>
        <p:txBody>
          <a:bodyPr/>
          <a:lstStyle/>
          <a:p>
            <a:fld id="{2CF462F9-BA9D-4B8A-80DD-A619E420D773}" type="slidenum">
              <a:rPr lang="en-US" smtClean="0"/>
              <a:t>10</a:t>
            </a:fld>
            <a:endParaRPr lang="en-US"/>
          </a:p>
        </p:txBody>
      </p:sp>
    </p:spTree>
    <p:extLst>
      <p:ext uri="{BB962C8B-B14F-4D97-AF65-F5344CB8AC3E}">
        <p14:creationId xmlns:p14="http://schemas.microsoft.com/office/powerpoint/2010/main" val="1194743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Jose</a:t>
            </a:r>
            <a:r>
              <a:rPr lang="en-US" baseline="0" dirty="0"/>
              <a:t> to add notes</a:t>
            </a:r>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11</a:t>
            </a:fld>
            <a:endParaRPr lang="en-US"/>
          </a:p>
        </p:txBody>
      </p:sp>
    </p:spTree>
    <p:extLst>
      <p:ext uri="{BB962C8B-B14F-4D97-AF65-F5344CB8AC3E}">
        <p14:creationId xmlns:p14="http://schemas.microsoft.com/office/powerpoint/2010/main" val="2447776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Jose</a:t>
            </a:r>
            <a:endParaRPr lang="en-US" baseline="0" dirty="0"/>
          </a:p>
          <a:p>
            <a:pPr marL="171450" indent="-171450">
              <a:buFont typeface="Arial" panose="020B0604020202020204" pitchFamily="34" charset="0"/>
              <a:buChar char="•"/>
            </a:pPr>
            <a:r>
              <a:rPr lang="en-US" baseline="0" dirty="0"/>
              <a:t>There is a slight trend that less access has a higher rate of death</a:t>
            </a:r>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12</a:t>
            </a:fld>
            <a:endParaRPr lang="en-US"/>
          </a:p>
        </p:txBody>
      </p:sp>
    </p:spTree>
    <p:extLst>
      <p:ext uri="{BB962C8B-B14F-4D97-AF65-F5344CB8AC3E}">
        <p14:creationId xmlns:p14="http://schemas.microsoft.com/office/powerpoint/2010/main" val="3705275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Jose</a:t>
            </a:r>
          </a:p>
          <a:p>
            <a:pPr marL="171450" indent="-171450">
              <a:buFont typeface="Arial" panose="020B0604020202020204" pitchFamily="34" charset="0"/>
              <a:buChar char="•"/>
            </a:pPr>
            <a:r>
              <a:rPr lang="en-CA" dirty="0"/>
              <a:t>The higher the water withdrawal the less deadly the armed conflicts</a:t>
            </a:r>
          </a:p>
        </p:txBody>
      </p:sp>
      <p:sp>
        <p:nvSpPr>
          <p:cNvPr id="4" name="Slide Number Placeholder 3"/>
          <p:cNvSpPr>
            <a:spLocks noGrp="1"/>
          </p:cNvSpPr>
          <p:nvPr>
            <p:ph type="sldNum" sz="quarter" idx="5"/>
          </p:nvPr>
        </p:nvSpPr>
        <p:spPr/>
        <p:txBody>
          <a:bodyPr/>
          <a:lstStyle/>
          <a:p>
            <a:fld id="{2CF462F9-BA9D-4B8A-80DD-A619E420D773}" type="slidenum">
              <a:rPr lang="en-US" smtClean="0"/>
              <a:t>13</a:t>
            </a:fld>
            <a:endParaRPr lang="en-US"/>
          </a:p>
        </p:txBody>
      </p:sp>
    </p:spTree>
    <p:extLst>
      <p:ext uri="{BB962C8B-B14F-4D97-AF65-F5344CB8AC3E}">
        <p14:creationId xmlns:p14="http://schemas.microsoft.com/office/powerpoint/2010/main" val="3727000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Swati to add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US states have adequate water available in almost all stores. Maine state seems to have less water access compared to population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14</a:t>
            </a:fld>
            <a:endParaRPr lang="en-US"/>
          </a:p>
        </p:txBody>
      </p:sp>
    </p:spTree>
    <p:extLst>
      <p:ext uri="{BB962C8B-B14F-4D97-AF65-F5344CB8AC3E}">
        <p14:creationId xmlns:p14="http://schemas.microsoft.com/office/powerpoint/2010/main" val="763130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MvS</a:t>
            </a:r>
            <a:r>
              <a:rPr lang="en-US" dirty="0"/>
              <a:t> Notes:</a:t>
            </a:r>
          </a:p>
          <a:p>
            <a:pPr marL="171450" indent="-171450">
              <a:buFont typeface="Arial" panose="020B0604020202020204" pitchFamily="34" charset="0"/>
              <a:buChar char="•"/>
            </a:pPr>
            <a:r>
              <a:rPr lang="en-US" dirty="0"/>
              <a:t>First Graph</a:t>
            </a:r>
          </a:p>
          <a:p>
            <a:pPr marL="628650" lvl="1" indent="-171450">
              <a:buFont typeface="Arial" panose="020B0604020202020204" pitchFamily="34" charset="0"/>
              <a:buChar char="•"/>
            </a:pPr>
            <a:r>
              <a:rPr lang="en-US" dirty="0"/>
              <a:t>Depicts</a:t>
            </a:r>
            <a:r>
              <a:rPr lang="en-US" baseline="0" dirty="0"/>
              <a:t> total violent offense (violent crimes that have been indicted) data per state from the FBI API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Slight trends upwards in conflict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Second Graph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Depicts total water access data from the USGS data sets per state over the years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Water access is trending lower on</a:t>
            </a:r>
            <a:r>
              <a:rPr lang="en-US" baseline="0" dirty="0"/>
              <a:t> average across all states over time</a:t>
            </a:r>
          </a:p>
        </p:txBody>
      </p:sp>
      <p:sp>
        <p:nvSpPr>
          <p:cNvPr id="4" name="Slide Number Placeholder 3"/>
          <p:cNvSpPr>
            <a:spLocks noGrp="1"/>
          </p:cNvSpPr>
          <p:nvPr>
            <p:ph type="sldNum" sz="quarter" idx="10"/>
          </p:nvPr>
        </p:nvSpPr>
        <p:spPr/>
        <p:txBody>
          <a:bodyPr/>
          <a:lstStyle/>
          <a:p>
            <a:fld id="{2CF462F9-BA9D-4B8A-80DD-A619E420D773}" type="slidenum">
              <a:rPr lang="en-US" smtClean="0"/>
              <a:t>15</a:t>
            </a:fld>
            <a:endParaRPr lang="en-US"/>
          </a:p>
        </p:txBody>
      </p:sp>
    </p:spTree>
    <p:extLst>
      <p:ext uri="{BB962C8B-B14F-4D97-AF65-F5344CB8AC3E}">
        <p14:creationId xmlns:p14="http://schemas.microsoft.com/office/powerpoint/2010/main" val="4273535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MvS</a:t>
            </a:r>
            <a:r>
              <a:rPr lang="en-US" dirty="0"/>
              <a:t> Notes:</a:t>
            </a:r>
          </a:p>
          <a:p>
            <a:pPr marL="171450" indent="-171450">
              <a:buFont typeface="Arial" panose="020B0604020202020204" pitchFamily="34" charset="0"/>
              <a:buChar char="•"/>
            </a:pPr>
            <a:r>
              <a:rPr lang="en-US" dirty="0"/>
              <a:t>Scatter Plot</a:t>
            </a:r>
          </a:p>
          <a:p>
            <a:pPr marL="628650" lvl="1" indent="-171450">
              <a:buFont typeface="Arial" panose="020B0604020202020204" pitchFamily="34" charset="0"/>
              <a:buChar char="•"/>
            </a:pPr>
            <a:r>
              <a:rPr lang="en-US" dirty="0"/>
              <a:t>Depicts</a:t>
            </a:r>
            <a:r>
              <a:rPr lang="en-US" baseline="0" dirty="0"/>
              <a:t> total violent offense (violent crimes that have been indicted) data for the United States as a whole from the FBI API cross referenced with the total water access data from the USGS data sets for the US as a whole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Higher offenses in areas with lower access to water, however highest offense counts are in the lower-median access levels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Bar Chart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Depicts water violations in comparison to total violent offenses per state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More often</a:t>
            </a:r>
            <a:r>
              <a:rPr lang="en-US" baseline="0" dirty="0"/>
              <a:t> than not, states with more water violations had lower violent offense counts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In our original question breakdowns, we wanted to identify which state had less access to water, and we determined that it was Maine (ME). If you look at the Bar Chart, Maine has one of the lower counts of water violations and one of the lowest total violent offense counts</a:t>
            </a:r>
          </a:p>
          <a:p>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16</a:t>
            </a:fld>
            <a:endParaRPr lang="en-US"/>
          </a:p>
        </p:txBody>
      </p:sp>
    </p:spTree>
    <p:extLst>
      <p:ext uri="{BB962C8B-B14F-4D97-AF65-F5344CB8AC3E}">
        <p14:creationId xmlns:p14="http://schemas.microsoft.com/office/powerpoint/2010/main" val="3787552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19</a:t>
            </a:fld>
            <a:endParaRPr lang="en-US"/>
          </a:p>
        </p:txBody>
      </p:sp>
    </p:spTree>
    <p:extLst>
      <p:ext uri="{BB962C8B-B14F-4D97-AF65-F5344CB8AC3E}">
        <p14:creationId xmlns:p14="http://schemas.microsoft.com/office/powerpoint/2010/main" val="3448109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07864-6CCD-4260-A601-6834CAA3B7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B2D9D7-62BA-4DD6-B1E8-282F29108E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B8EC89-1455-41AF-8C1C-EABB3AEDADEF}"/>
              </a:ext>
            </a:extLst>
          </p:cNvPr>
          <p:cNvSpPr>
            <a:spLocks noGrp="1"/>
          </p:cNvSpPr>
          <p:nvPr>
            <p:ph type="dt" sz="half" idx="10"/>
          </p:nvPr>
        </p:nvSpPr>
        <p:spPr/>
        <p:txBody>
          <a:bodyPr/>
          <a:lstStyle/>
          <a:p>
            <a:fld id="{3C6B587E-7587-49B9-9F3F-0AF6FE5D98F5}" type="datetimeFigureOut">
              <a:rPr lang="en-US" smtClean="0"/>
              <a:t>5/15/2019</a:t>
            </a:fld>
            <a:endParaRPr lang="en-US"/>
          </a:p>
        </p:txBody>
      </p:sp>
      <p:sp>
        <p:nvSpPr>
          <p:cNvPr id="5" name="Footer Placeholder 4">
            <a:extLst>
              <a:ext uri="{FF2B5EF4-FFF2-40B4-BE49-F238E27FC236}">
                <a16:creationId xmlns:a16="http://schemas.microsoft.com/office/drawing/2014/main" id="{E06484F0-3614-4E76-A068-C65994B7A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26B0B-3C7E-4E99-9686-2B18D701D034}"/>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661213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2E403-8DE8-4050-A091-E24892A4A9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FF2859-0753-4BE6-BF39-CCE0A58088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AEB83-2F82-4282-BD40-82DC18137277}"/>
              </a:ext>
            </a:extLst>
          </p:cNvPr>
          <p:cNvSpPr>
            <a:spLocks noGrp="1"/>
          </p:cNvSpPr>
          <p:nvPr>
            <p:ph type="dt" sz="half" idx="10"/>
          </p:nvPr>
        </p:nvSpPr>
        <p:spPr/>
        <p:txBody>
          <a:bodyPr/>
          <a:lstStyle/>
          <a:p>
            <a:fld id="{3C6B587E-7587-49B9-9F3F-0AF6FE5D98F5}" type="datetimeFigureOut">
              <a:rPr lang="en-US" smtClean="0"/>
              <a:t>5/15/2019</a:t>
            </a:fld>
            <a:endParaRPr lang="en-US"/>
          </a:p>
        </p:txBody>
      </p:sp>
      <p:sp>
        <p:nvSpPr>
          <p:cNvPr id="5" name="Footer Placeholder 4">
            <a:extLst>
              <a:ext uri="{FF2B5EF4-FFF2-40B4-BE49-F238E27FC236}">
                <a16:creationId xmlns:a16="http://schemas.microsoft.com/office/drawing/2014/main" id="{98C0AB8C-5968-41C9-9280-30F4ECEC2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AF335F-C7D5-4476-B7DE-EFFD3725A00C}"/>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614853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6C2D9B-84E6-4FA0-922D-60D0DB1BD2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B999EF-F7AF-466A-AD53-202CF8A9D6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7B8FF9-BEEB-4814-ABCD-CA42BCDD622C}"/>
              </a:ext>
            </a:extLst>
          </p:cNvPr>
          <p:cNvSpPr>
            <a:spLocks noGrp="1"/>
          </p:cNvSpPr>
          <p:nvPr>
            <p:ph type="dt" sz="half" idx="10"/>
          </p:nvPr>
        </p:nvSpPr>
        <p:spPr/>
        <p:txBody>
          <a:bodyPr/>
          <a:lstStyle/>
          <a:p>
            <a:fld id="{3C6B587E-7587-49B9-9F3F-0AF6FE5D98F5}" type="datetimeFigureOut">
              <a:rPr lang="en-US" smtClean="0"/>
              <a:t>5/15/2019</a:t>
            </a:fld>
            <a:endParaRPr lang="en-US"/>
          </a:p>
        </p:txBody>
      </p:sp>
      <p:sp>
        <p:nvSpPr>
          <p:cNvPr id="5" name="Footer Placeholder 4">
            <a:extLst>
              <a:ext uri="{FF2B5EF4-FFF2-40B4-BE49-F238E27FC236}">
                <a16:creationId xmlns:a16="http://schemas.microsoft.com/office/drawing/2014/main" id="{D1B5AA59-52CA-48DC-94E8-A633DCBCE7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A74B5-3FAE-4C0D-BDDB-85699A3B978A}"/>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90393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F275C-7DDE-4AB0-9E9A-34B6D7712A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558417-5C46-430E-BDAF-BE38648FEAF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C78993-088E-4852-A8A9-18DAA3D4F1E3}"/>
              </a:ext>
            </a:extLst>
          </p:cNvPr>
          <p:cNvSpPr>
            <a:spLocks noGrp="1"/>
          </p:cNvSpPr>
          <p:nvPr>
            <p:ph type="dt" sz="half" idx="10"/>
          </p:nvPr>
        </p:nvSpPr>
        <p:spPr/>
        <p:txBody>
          <a:bodyPr/>
          <a:lstStyle/>
          <a:p>
            <a:fld id="{3C6B587E-7587-49B9-9F3F-0AF6FE5D98F5}" type="datetimeFigureOut">
              <a:rPr lang="en-US" smtClean="0"/>
              <a:t>5/15/2019</a:t>
            </a:fld>
            <a:endParaRPr lang="en-US"/>
          </a:p>
        </p:txBody>
      </p:sp>
      <p:sp>
        <p:nvSpPr>
          <p:cNvPr id="5" name="Footer Placeholder 4">
            <a:extLst>
              <a:ext uri="{FF2B5EF4-FFF2-40B4-BE49-F238E27FC236}">
                <a16:creationId xmlns:a16="http://schemas.microsoft.com/office/drawing/2014/main" id="{6B778889-AB72-4A50-BAAA-9665681C4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7C21F4-ACF7-4B4A-B909-026733288F5A}"/>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3827196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0C15D-AE56-470D-AB72-14E0DE77C0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65B1DF-3524-4253-BBB3-846517F012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E9C53C7-E59F-49B7-AE73-4666E99F26A0}"/>
              </a:ext>
            </a:extLst>
          </p:cNvPr>
          <p:cNvSpPr>
            <a:spLocks noGrp="1"/>
          </p:cNvSpPr>
          <p:nvPr>
            <p:ph type="dt" sz="half" idx="10"/>
          </p:nvPr>
        </p:nvSpPr>
        <p:spPr/>
        <p:txBody>
          <a:bodyPr/>
          <a:lstStyle/>
          <a:p>
            <a:fld id="{3C6B587E-7587-49B9-9F3F-0AF6FE5D98F5}" type="datetimeFigureOut">
              <a:rPr lang="en-US" smtClean="0"/>
              <a:t>5/15/2019</a:t>
            </a:fld>
            <a:endParaRPr lang="en-US"/>
          </a:p>
        </p:txBody>
      </p:sp>
      <p:sp>
        <p:nvSpPr>
          <p:cNvPr id="5" name="Footer Placeholder 4">
            <a:extLst>
              <a:ext uri="{FF2B5EF4-FFF2-40B4-BE49-F238E27FC236}">
                <a16:creationId xmlns:a16="http://schemas.microsoft.com/office/drawing/2014/main" id="{7001EAA1-35B0-44B6-A5F8-3649D7050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3BC1E9-FE0B-4CC3-B5CF-95BEFAE2917E}"/>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4051223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4B84-C0CB-4CB6-8D98-C1E6ED5D2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586491-342F-4DC0-9108-1190BB1D0AC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A727AD-6EA1-42B3-AF0E-CECCB4F0F7D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8416B5-C31D-4C02-B716-44BA17CB7E0E}"/>
              </a:ext>
            </a:extLst>
          </p:cNvPr>
          <p:cNvSpPr>
            <a:spLocks noGrp="1"/>
          </p:cNvSpPr>
          <p:nvPr>
            <p:ph type="dt" sz="half" idx="10"/>
          </p:nvPr>
        </p:nvSpPr>
        <p:spPr/>
        <p:txBody>
          <a:bodyPr/>
          <a:lstStyle/>
          <a:p>
            <a:fld id="{3C6B587E-7587-49B9-9F3F-0AF6FE5D98F5}" type="datetimeFigureOut">
              <a:rPr lang="en-US" smtClean="0"/>
              <a:t>5/15/2019</a:t>
            </a:fld>
            <a:endParaRPr lang="en-US"/>
          </a:p>
        </p:txBody>
      </p:sp>
      <p:sp>
        <p:nvSpPr>
          <p:cNvPr id="6" name="Footer Placeholder 5">
            <a:extLst>
              <a:ext uri="{FF2B5EF4-FFF2-40B4-BE49-F238E27FC236}">
                <a16:creationId xmlns:a16="http://schemas.microsoft.com/office/drawing/2014/main" id="{5247DAE9-408E-41C6-B129-1AE786A7D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930578-A0C8-4259-A5A2-726D77FD316E}"/>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310119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0631-14C3-4766-994F-FA548B45CF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6C7C1A-9173-42A8-83F6-47D05F1DFD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C29AD2-09B2-46B0-9341-6E4A5F80825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7427C6-723A-4119-B31A-9E13BBD321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C6F801-82E4-4617-9616-CB4D7CCF19C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A09C87-CAFC-49F0-8C8C-556DD9693342}"/>
              </a:ext>
            </a:extLst>
          </p:cNvPr>
          <p:cNvSpPr>
            <a:spLocks noGrp="1"/>
          </p:cNvSpPr>
          <p:nvPr>
            <p:ph type="dt" sz="half" idx="10"/>
          </p:nvPr>
        </p:nvSpPr>
        <p:spPr/>
        <p:txBody>
          <a:bodyPr/>
          <a:lstStyle/>
          <a:p>
            <a:fld id="{3C6B587E-7587-49B9-9F3F-0AF6FE5D98F5}" type="datetimeFigureOut">
              <a:rPr lang="en-US" smtClean="0"/>
              <a:t>5/15/2019</a:t>
            </a:fld>
            <a:endParaRPr lang="en-US"/>
          </a:p>
        </p:txBody>
      </p:sp>
      <p:sp>
        <p:nvSpPr>
          <p:cNvPr id="8" name="Footer Placeholder 7">
            <a:extLst>
              <a:ext uri="{FF2B5EF4-FFF2-40B4-BE49-F238E27FC236}">
                <a16:creationId xmlns:a16="http://schemas.microsoft.com/office/drawing/2014/main" id="{136EC1B2-CEF0-4FCB-BD39-8E6DF03AD0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21C0D2-7D70-43DE-98A4-8023633B85E1}"/>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181147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7EBBF-DEC6-4576-A20A-F3590EA3DA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317829-3CB7-42D5-BE26-50A67A6DCB46}"/>
              </a:ext>
            </a:extLst>
          </p:cNvPr>
          <p:cNvSpPr>
            <a:spLocks noGrp="1"/>
          </p:cNvSpPr>
          <p:nvPr>
            <p:ph type="dt" sz="half" idx="10"/>
          </p:nvPr>
        </p:nvSpPr>
        <p:spPr/>
        <p:txBody>
          <a:bodyPr/>
          <a:lstStyle/>
          <a:p>
            <a:fld id="{3C6B587E-7587-49B9-9F3F-0AF6FE5D98F5}" type="datetimeFigureOut">
              <a:rPr lang="en-US" smtClean="0"/>
              <a:t>5/15/2019</a:t>
            </a:fld>
            <a:endParaRPr lang="en-US"/>
          </a:p>
        </p:txBody>
      </p:sp>
      <p:sp>
        <p:nvSpPr>
          <p:cNvPr id="4" name="Footer Placeholder 3">
            <a:extLst>
              <a:ext uri="{FF2B5EF4-FFF2-40B4-BE49-F238E27FC236}">
                <a16:creationId xmlns:a16="http://schemas.microsoft.com/office/drawing/2014/main" id="{5620BDC4-F588-4D36-86FF-192F4CA1A5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7DAA39-C874-4FF4-98FA-635D807DC852}"/>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797504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3D2282-A24C-4DF1-AC65-FE7A346C2D66}"/>
              </a:ext>
            </a:extLst>
          </p:cNvPr>
          <p:cNvSpPr>
            <a:spLocks noGrp="1"/>
          </p:cNvSpPr>
          <p:nvPr>
            <p:ph type="dt" sz="half" idx="10"/>
          </p:nvPr>
        </p:nvSpPr>
        <p:spPr/>
        <p:txBody>
          <a:bodyPr/>
          <a:lstStyle/>
          <a:p>
            <a:fld id="{3C6B587E-7587-49B9-9F3F-0AF6FE5D98F5}" type="datetimeFigureOut">
              <a:rPr lang="en-US" smtClean="0"/>
              <a:t>5/15/2019</a:t>
            </a:fld>
            <a:endParaRPr lang="en-US"/>
          </a:p>
        </p:txBody>
      </p:sp>
      <p:sp>
        <p:nvSpPr>
          <p:cNvPr id="3" name="Footer Placeholder 2">
            <a:extLst>
              <a:ext uri="{FF2B5EF4-FFF2-40B4-BE49-F238E27FC236}">
                <a16:creationId xmlns:a16="http://schemas.microsoft.com/office/drawing/2014/main" id="{A73B7D32-92C1-4F24-84BA-83675ABA02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57F290-2B88-44CD-BC59-A23C6B9B73EE}"/>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150086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62EA-48A5-4046-8600-CB9585DC25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60213C-A04A-4A69-AFE8-27A0A09B2D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00804C-E7AF-4428-A069-DEC898C0CB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40B12D-2D94-47AD-9D6D-9876BA8507A8}"/>
              </a:ext>
            </a:extLst>
          </p:cNvPr>
          <p:cNvSpPr>
            <a:spLocks noGrp="1"/>
          </p:cNvSpPr>
          <p:nvPr>
            <p:ph type="dt" sz="half" idx="10"/>
          </p:nvPr>
        </p:nvSpPr>
        <p:spPr/>
        <p:txBody>
          <a:bodyPr/>
          <a:lstStyle/>
          <a:p>
            <a:fld id="{3C6B587E-7587-49B9-9F3F-0AF6FE5D98F5}" type="datetimeFigureOut">
              <a:rPr lang="en-US" smtClean="0"/>
              <a:t>5/15/2019</a:t>
            </a:fld>
            <a:endParaRPr lang="en-US"/>
          </a:p>
        </p:txBody>
      </p:sp>
      <p:sp>
        <p:nvSpPr>
          <p:cNvPr id="6" name="Footer Placeholder 5">
            <a:extLst>
              <a:ext uri="{FF2B5EF4-FFF2-40B4-BE49-F238E27FC236}">
                <a16:creationId xmlns:a16="http://schemas.microsoft.com/office/drawing/2014/main" id="{631F62FE-FFC0-4E6A-BC4F-5116B3A5D5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851FA3-FFD9-4C54-874B-A2CB9E8AE66C}"/>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4074478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36C2-5931-4DB4-A227-DCEBFBD717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BA47EC-8ACD-45EB-8088-CAC0B49D0E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964326-1AFB-4910-8A11-AAA54E51FE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CB65F9-C293-4036-86DD-6C7A3757DB53}"/>
              </a:ext>
            </a:extLst>
          </p:cNvPr>
          <p:cNvSpPr>
            <a:spLocks noGrp="1"/>
          </p:cNvSpPr>
          <p:nvPr>
            <p:ph type="dt" sz="half" idx="10"/>
          </p:nvPr>
        </p:nvSpPr>
        <p:spPr/>
        <p:txBody>
          <a:bodyPr/>
          <a:lstStyle/>
          <a:p>
            <a:fld id="{3C6B587E-7587-49B9-9F3F-0AF6FE5D98F5}" type="datetimeFigureOut">
              <a:rPr lang="en-US" smtClean="0"/>
              <a:t>5/15/2019</a:t>
            </a:fld>
            <a:endParaRPr lang="en-US"/>
          </a:p>
        </p:txBody>
      </p:sp>
      <p:sp>
        <p:nvSpPr>
          <p:cNvPr id="6" name="Footer Placeholder 5">
            <a:extLst>
              <a:ext uri="{FF2B5EF4-FFF2-40B4-BE49-F238E27FC236}">
                <a16:creationId xmlns:a16="http://schemas.microsoft.com/office/drawing/2014/main" id="{9216D679-FABC-46CB-9DB3-7CE2CE4FA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583F70-8473-4500-BFD9-646168BBB8A7}"/>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3929416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3D1232-A640-4346-88DF-E34911DA7D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0202F9-9469-4860-9C92-5920658C2B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67BCC8-F00E-42C1-9FF2-EACC7ABDDC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6B587E-7587-49B9-9F3F-0AF6FE5D98F5}" type="datetimeFigureOut">
              <a:rPr lang="en-US" smtClean="0"/>
              <a:t>5/15/2019</a:t>
            </a:fld>
            <a:endParaRPr lang="en-US"/>
          </a:p>
        </p:txBody>
      </p:sp>
      <p:sp>
        <p:nvSpPr>
          <p:cNvPr id="5" name="Footer Placeholder 4">
            <a:extLst>
              <a:ext uri="{FF2B5EF4-FFF2-40B4-BE49-F238E27FC236}">
                <a16:creationId xmlns:a16="http://schemas.microsoft.com/office/drawing/2014/main" id="{1E4C9181-1B85-4802-9AB7-880CCDF712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8478DE-3E7D-49EC-8CFF-76AAB284DA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B7ECA6-6F6F-4CA2-A6E5-74FF485A6486}" type="slidenum">
              <a:rPr lang="en-US" smtClean="0"/>
              <a:t>‹#›</a:t>
            </a:fld>
            <a:endParaRPr lang="en-US"/>
          </a:p>
        </p:txBody>
      </p:sp>
    </p:spTree>
    <p:extLst>
      <p:ext uri="{BB962C8B-B14F-4D97-AF65-F5344CB8AC3E}">
        <p14:creationId xmlns:p14="http://schemas.microsoft.com/office/powerpoint/2010/main" val="2332801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hyperlink" Target="http://data.un.org/Data.aspx?q=freshwater&amp;d=ENV&amp;f=variableID:29&amp;c=2,3,4,5&amp;s=countryName:asc,yr:desc&amp;v=1" TargetMode="External"/><Relationship Id="rId3" Type="http://schemas.openxmlformats.org/officeDocument/2006/relationships/hyperlink" Target="https://waterservices.usgs.gov/" TargetMode="External"/><Relationship Id="rId7" Type="http://schemas.openxmlformats.org/officeDocument/2006/relationships/hyperlink" Target="http://data.un.org/Data.aspx?q=freshwater&amp;d=ENV&amp;f=variableID:124&amp;c=2,3,4,5&amp;s=countryName:asc,yr:desc&amp;v=1" TargetMode="External"/><Relationship Id="rId12" Type="http://schemas.openxmlformats.org/officeDocument/2006/relationships/image" Target="../media/image45.jpeg"/><Relationship Id="rId2" Type="http://schemas.openxmlformats.org/officeDocument/2006/relationships/hyperlink" Target="https://datahelpdesk.worldbank.org/knowledgebase/articles/902061-climate-data-api" TargetMode="External"/><Relationship Id="rId1" Type="http://schemas.openxmlformats.org/officeDocument/2006/relationships/slideLayout" Target="../slideLayouts/slideLayout2.xml"/><Relationship Id="rId6" Type="http://schemas.openxmlformats.org/officeDocument/2006/relationships/hyperlink" Target="http://data.un.org/Search.aspx?q=water" TargetMode="External"/><Relationship Id="rId11" Type="http://schemas.openxmlformats.org/officeDocument/2006/relationships/hyperlink" Target="http://apps.who.int/gho/data/view.main.WSHWATERv?lang=en" TargetMode="External"/><Relationship Id="rId5" Type="http://schemas.openxmlformats.org/officeDocument/2006/relationships/hyperlink" Target="ucdp.uu.se/" TargetMode="External"/><Relationship Id="rId10" Type="http://schemas.openxmlformats.org/officeDocument/2006/relationships/hyperlink" Target="https://www.acleddata.com/data/#OpenModal3853" TargetMode="External"/><Relationship Id="rId4" Type="http://schemas.openxmlformats.org/officeDocument/2006/relationships/hyperlink" Target="https://crime-data-explorer.fr.cloud.gov/api" TargetMode="External"/><Relationship Id="rId9" Type="http://schemas.openxmlformats.org/officeDocument/2006/relationships/hyperlink" Target="https://www.waterqualitydata.us/"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e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992B3-27A1-438E-9666-28901BD81837}"/>
              </a:ext>
            </a:extLst>
          </p:cNvPr>
          <p:cNvSpPr>
            <a:spLocks noGrp="1"/>
          </p:cNvSpPr>
          <p:nvPr>
            <p:ph type="ctrTitle"/>
          </p:nvPr>
        </p:nvSpPr>
        <p:spPr>
          <a:xfrm>
            <a:off x="1524000" y="228600"/>
            <a:ext cx="9144000" cy="2387600"/>
          </a:xfrm>
        </p:spPr>
        <p:txBody>
          <a:bodyPr>
            <a:normAutofit/>
          </a:bodyPr>
          <a:lstStyle/>
          <a:p>
            <a:r>
              <a:rPr lang="en-US" sz="4400" b="1" dirty="0">
                <a:solidFill>
                  <a:schemeClr val="accent1">
                    <a:lumMod val="75000"/>
                  </a:schemeClr>
                </a:solidFill>
              </a:rPr>
              <a:t>WANGRY : ARE WE ANGRY FOR WATER</a:t>
            </a:r>
          </a:p>
        </p:txBody>
      </p:sp>
      <p:sp>
        <p:nvSpPr>
          <p:cNvPr id="4" name="Rectangle 2">
            <a:extLst>
              <a:ext uri="{FF2B5EF4-FFF2-40B4-BE49-F238E27FC236}">
                <a16:creationId xmlns:a16="http://schemas.microsoft.com/office/drawing/2014/main" id="{A62AF152-982A-420A-B1DC-F5CBF9D1575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CCA1C2A3-E0A3-46A1-A760-64E4C75EB57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A picture containing nature&#10;&#10;Description automatically generated">
            <a:extLst>
              <a:ext uri="{FF2B5EF4-FFF2-40B4-BE49-F238E27FC236}">
                <a16:creationId xmlns:a16="http://schemas.microsoft.com/office/drawing/2014/main" id="{5E247EF1-DE68-4F9E-9A94-5376197B44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38320"/>
            <a:ext cx="12192000" cy="2621280"/>
          </a:xfrm>
          <a:prstGeom prst="rect">
            <a:avLst/>
          </a:prstGeom>
        </p:spPr>
      </p:pic>
      <p:pic>
        <p:nvPicPr>
          <p:cNvPr id="2050" name="Picture 2" descr="Image result for conflict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721" y="3429000"/>
            <a:ext cx="1826877"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462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0454D9-EAD1-466D-988D-D4447780FB94}"/>
              </a:ext>
            </a:extLst>
          </p:cNvPr>
          <p:cNvPicPr>
            <a:picLocks noChangeAspect="1"/>
          </p:cNvPicPr>
          <p:nvPr/>
        </p:nvPicPr>
        <p:blipFill>
          <a:blip r:embed="rId3"/>
          <a:stretch>
            <a:fillRect/>
          </a:stretch>
        </p:blipFill>
        <p:spPr>
          <a:xfrm>
            <a:off x="406180" y="1685925"/>
            <a:ext cx="3790950" cy="3790950"/>
          </a:xfrm>
          <a:prstGeom prst="rect">
            <a:avLst/>
          </a:prstGeom>
        </p:spPr>
      </p:pic>
      <p:sp>
        <p:nvSpPr>
          <p:cNvPr id="3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966952" y="1292885"/>
            <a:ext cx="2669406" cy="1781175"/>
          </a:xfrm>
        </p:spPr>
        <p:txBody>
          <a:bodyPr>
            <a:normAutofit fontScale="90000"/>
          </a:bodyPr>
          <a:lstStyle/>
          <a:p>
            <a:r>
              <a:rPr lang="en-CA" sz="3200" dirty="0">
                <a:solidFill>
                  <a:schemeClr val="bg1"/>
                </a:solidFill>
              </a:rPr>
              <a:t>How does climate change impact freshwater access?</a:t>
            </a:r>
            <a:br>
              <a:rPr lang="en-US" sz="3200" dirty="0"/>
            </a:br>
            <a:endParaRPr lang="en-US" sz="3200" dirty="0">
              <a:solidFill>
                <a:srgbClr val="FFFFFF"/>
              </a:solidFill>
            </a:endParaRPr>
          </a:p>
        </p:txBody>
      </p:sp>
      <p:pic>
        <p:nvPicPr>
          <p:cNvPr id="7" name="Picture 6" descr="A close up of a map&#10;&#10;Description automatically generated">
            <a:extLst>
              <a:ext uri="{FF2B5EF4-FFF2-40B4-BE49-F238E27FC236}">
                <a16:creationId xmlns:a16="http://schemas.microsoft.com/office/drawing/2014/main" id="{D4DA0272-A918-4D9D-822C-BE0A96749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518" y="264772"/>
            <a:ext cx="6401642" cy="3090357"/>
          </a:xfrm>
          <a:prstGeom prst="rect">
            <a:avLst/>
          </a:prstGeom>
        </p:spPr>
      </p:pic>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Picture 19">
            <a:extLst>
              <a:ext uri="{FF2B5EF4-FFF2-40B4-BE49-F238E27FC236}">
                <a16:creationId xmlns:a16="http://schemas.microsoft.com/office/drawing/2014/main" id="{968CBA3F-A874-41D4-8E09-BDDFC4A790D5}"/>
              </a:ext>
            </a:extLst>
          </p:cNvPr>
          <p:cNvPicPr>
            <a:picLocks noChangeAspect="1"/>
          </p:cNvPicPr>
          <p:nvPr/>
        </p:nvPicPr>
        <p:blipFill>
          <a:blip r:embed="rId5"/>
          <a:stretch>
            <a:fillRect/>
          </a:stretch>
        </p:blipFill>
        <p:spPr>
          <a:xfrm>
            <a:off x="4420476" y="3627245"/>
            <a:ext cx="6664083" cy="2740956"/>
          </a:xfrm>
          <a:prstGeom prst="rect">
            <a:avLst/>
          </a:prstGeom>
        </p:spPr>
      </p:pic>
    </p:spTree>
    <p:extLst>
      <p:ext uri="{BB962C8B-B14F-4D97-AF65-F5344CB8AC3E}">
        <p14:creationId xmlns:p14="http://schemas.microsoft.com/office/powerpoint/2010/main" val="1789257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888894" y="1162069"/>
            <a:ext cx="2669406" cy="1781175"/>
          </a:xfrm>
        </p:spPr>
        <p:txBody>
          <a:bodyPr>
            <a:normAutofit fontScale="90000"/>
          </a:bodyPr>
          <a:lstStyle/>
          <a:p>
            <a:r>
              <a:rPr lang="en-US" sz="3200" dirty="0">
                <a:solidFill>
                  <a:srgbClr val="FFFFFF"/>
                </a:solidFill>
              </a:rPr>
              <a:t>Do these countries with low water have higher instances of conflict?</a:t>
            </a:r>
          </a:p>
        </p:txBody>
      </p:sp>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D885C01A-FB5B-41DB-B4CA-BEED818FA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732" y="1230462"/>
            <a:ext cx="5996917" cy="3990676"/>
          </a:xfrm>
          <a:prstGeom prst="rect">
            <a:avLst/>
          </a:prstGeom>
        </p:spPr>
      </p:pic>
      <p:pic>
        <p:nvPicPr>
          <p:cNvPr id="11" name="Picture 10">
            <a:extLst>
              <a:ext uri="{FF2B5EF4-FFF2-40B4-BE49-F238E27FC236}">
                <a16:creationId xmlns:a16="http://schemas.microsoft.com/office/drawing/2014/main" id="{5F0AA453-BF41-48AE-BE7A-33AFF676F238}"/>
              </a:ext>
            </a:extLst>
          </p:cNvPr>
          <p:cNvPicPr>
            <a:picLocks noChangeAspect="1"/>
          </p:cNvPicPr>
          <p:nvPr/>
        </p:nvPicPr>
        <p:blipFill>
          <a:blip r:embed="rId4"/>
          <a:stretch>
            <a:fillRect/>
          </a:stretch>
        </p:blipFill>
        <p:spPr>
          <a:xfrm>
            <a:off x="0" y="4778530"/>
            <a:ext cx="2079470" cy="2079470"/>
          </a:xfrm>
          <a:prstGeom prst="rect">
            <a:avLst/>
          </a:prstGeom>
        </p:spPr>
      </p:pic>
    </p:spTree>
    <p:extLst>
      <p:ext uri="{BB962C8B-B14F-4D97-AF65-F5344CB8AC3E}">
        <p14:creationId xmlns:p14="http://schemas.microsoft.com/office/powerpoint/2010/main" val="231376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966952" y="1204108"/>
            <a:ext cx="2669406" cy="1781175"/>
          </a:xfrm>
        </p:spPr>
        <p:txBody>
          <a:bodyPr>
            <a:normAutofit fontScale="90000"/>
          </a:bodyPr>
          <a:lstStyle/>
          <a:p>
            <a:r>
              <a:rPr lang="en-US" sz="3200" dirty="0">
                <a:solidFill>
                  <a:srgbClr val="FFFFFF"/>
                </a:solidFill>
              </a:rPr>
              <a:t>Do these countries with low water have higher instances of conflict?</a:t>
            </a:r>
          </a:p>
        </p:txBody>
      </p:sp>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DC4CC98B-CDC4-4192-AB29-951C0E0A7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200" y="-105257"/>
            <a:ext cx="5982698" cy="4273356"/>
          </a:xfrm>
          <a:prstGeom prst="rect">
            <a:avLst/>
          </a:prstGeom>
        </p:spPr>
      </p:pic>
      <p:pic>
        <p:nvPicPr>
          <p:cNvPr id="8" name="Picture 7">
            <a:extLst>
              <a:ext uri="{FF2B5EF4-FFF2-40B4-BE49-F238E27FC236}">
                <a16:creationId xmlns:a16="http://schemas.microsoft.com/office/drawing/2014/main" id="{5FF94D25-83C7-4C3D-8235-9609C008C5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072" y="2408663"/>
            <a:ext cx="6229072" cy="4449337"/>
          </a:xfrm>
          <a:prstGeom prst="rect">
            <a:avLst/>
          </a:prstGeom>
        </p:spPr>
      </p:pic>
      <p:pic>
        <p:nvPicPr>
          <p:cNvPr id="10" name="Picture 9">
            <a:extLst>
              <a:ext uri="{FF2B5EF4-FFF2-40B4-BE49-F238E27FC236}">
                <a16:creationId xmlns:a16="http://schemas.microsoft.com/office/drawing/2014/main" id="{9885D997-3CE0-413D-9679-7736E20D5594}"/>
              </a:ext>
            </a:extLst>
          </p:cNvPr>
          <p:cNvPicPr>
            <a:picLocks noChangeAspect="1"/>
          </p:cNvPicPr>
          <p:nvPr/>
        </p:nvPicPr>
        <p:blipFill>
          <a:blip r:embed="rId5"/>
          <a:stretch>
            <a:fillRect/>
          </a:stretch>
        </p:blipFill>
        <p:spPr>
          <a:xfrm>
            <a:off x="19214" y="7413"/>
            <a:ext cx="1895475" cy="1895475"/>
          </a:xfrm>
          <a:prstGeom prst="rect">
            <a:avLst/>
          </a:prstGeom>
        </p:spPr>
      </p:pic>
    </p:spTree>
    <p:extLst>
      <p:ext uri="{BB962C8B-B14F-4D97-AF65-F5344CB8AC3E}">
        <p14:creationId xmlns:p14="http://schemas.microsoft.com/office/powerpoint/2010/main" val="2999028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56F1D5-BC89-4597-BC70-2CAD47C26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83" y="2932771"/>
            <a:ext cx="5495321" cy="3925229"/>
          </a:xfrm>
          <a:prstGeom prst="rect">
            <a:avLst/>
          </a:prstGeom>
        </p:spPr>
      </p:pic>
      <p:pic>
        <p:nvPicPr>
          <p:cNvPr id="9" name="Picture 8">
            <a:extLst>
              <a:ext uri="{FF2B5EF4-FFF2-40B4-BE49-F238E27FC236}">
                <a16:creationId xmlns:a16="http://schemas.microsoft.com/office/drawing/2014/main" id="{0EC6A5F7-04AD-4A1F-B652-9FBE0C4A47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952" y="0"/>
            <a:ext cx="5870003" cy="4192859"/>
          </a:xfrm>
          <a:prstGeom prst="rect">
            <a:avLst/>
          </a:prstGeom>
        </p:spPr>
      </p:pic>
      <p:pic>
        <p:nvPicPr>
          <p:cNvPr id="10" name="Picture 9">
            <a:extLst>
              <a:ext uri="{FF2B5EF4-FFF2-40B4-BE49-F238E27FC236}">
                <a16:creationId xmlns:a16="http://schemas.microsoft.com/office/drawing/2014/main" id="{00B8C06D-C017-43DF-AD91-07382BC6E00A}"/>
              </a:ext>
            </a:extLst>
          </p:cNvPr>
          <p:cNvPicPr>
            <a:picLocks noChangeAspect="1"/>
          </p:cNvPicPr>
          <p:nvPr/>
        </p:nvPicPr>
        <p:blipFill>
          <a:blip r:embed="rId5"/>
          <a:stretch>
            <a:fillRect/>
          </a:stretch>
        </p:blipFill>
        <p:spPr>
          <a:xfrm>
            <a:off x="19214" y="7413"/>
            <a:ext cx="1895475" cy="1895475"/>
          </a:xfrm>
          <a:prstGeom prst="rect">
            <a:avLst/>
          </a:prstGeom>
        </p:spPr>
      </p:pic>
    </p:spTree>
    <p:extLst>
      <p:ext uri="{BB962C8B-B14F-4D97-AF65-F5344CB8AC3E}">
        <p14:creationId xmlns:p14="http://schemas.microsoft.com/office/powerpoint/2010/main" val="1183828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966952" y="1204108"/>
            <a:ext cx="2669406" cy="1781175"/>
          </a:xfrm>
        </p:spPr>
        <p:txBody>
          <a:bodyPr>
            <a:normAutofit fontScale="90000"/>
          </a:bodyPr>
          <a:lstStyle/>
          <a:p>
            <a:r>
              <a:rPr lang="en-US" sz="3200" dirty="0">
                <a:solidFill>
                  <a:srgbClr val="FFFFFF"/>
                </a:solidFill>
              </a:rPr>
              <a:t>What areas in the United States have less access to water?</a:t>
            </a:r>
          </a:p>
        </p:txBody>
      </p:sp>
      <p:sp>
        <p:nvSpPr>
          <p:cNvPr id="3" name="Content Placeholder 2">
            <a:extLst>
              <a:ext uri="{FF2B5EF4-FFF2-40B4-BE49-F238E27FC236}">
                <a16:creationId xmlns:a16="http://schemas.microsoft.com/office/drawing/2014/main" id="{8580F09C-D01A-4292-A182-FCBCD90E0A46}"/>
              </a:ext>
            </a:extLst>
          </p:cNvPr>
          <p:cNvSpPr>
            <a:spLocks noGrp="1"/>
          </p:cNvSpPr>
          <p:nvPr>
            <p:ph idx="1"/>
          </p:nvPr>
        </p:nvSpPr>
        <p:spPr>
          <a:xfrm>
            <a:off x="0" y="6258128"/>
            <a:ext cx="4785779" cy="781864"/>
          </a:xfrm>
        </p:spPr>
        <p:txBody>
          <a:bodyPr>
            <a:normAutofit/>
          </a:bodyPr>
          <a:lstStyle/>
          <a:p>
            <a:pPr marL="0" indent="0">
              <a:buNone/>
            </a:pPr>
            <a:endParaRPr lang="en-US" sz="1600" b="0" dirty="0"/>
          </a:p>
          <a:p>
            <a:pPr marL="0" indent="0">
              <a:buNone/>
            </a:pPr>
            <a:r>
              <a:rPr lang="en-US" sz="1600" dirty="0"/>
              <a:t>*Population and water data are from different sources</a:t>
            </a:r>
          </a:p>
          <a:p>
            <a:pPr marL="0" indent="0">
              <a:buNone/>
            </a:pPr>
            <a:endParaRPr lang="en-US" sz="1600" dirty="0"/>
          </a:p>
          <a:p>
            <a:pPr marL="0" indent="0">
              <a:buNone/>
            </a:pPr>
            <a:endParaRPr lang="en-US" sz="1600" b="0" dirty="0"/>
          </a:p>
          <a:p>
            <a:endParaRPr lang="en-US" sz="1600" b="0" dirty="0"/>
          </a:p>
          <a:p>
            <a:pPr marL="0" indent="0">
              <a:buNone/>
            </a:pPr>
            <a:endParaRPr lang="en-US" sz="1600" dirty="0"/>
          </a:p>
          <a:p>
            <a:endParaRPr lang="en-US" sz="1600" dirty="0"/>
          </a:p>
        </p:txBody>
      </p:sp>
      <p:pic>
        <p:nvPicPr>
          <p:cNvPr id="9" name="Picture 8">
            <a:extLst>
              <a:ext uri="{FF2B5EF4-FFF2-40B4-BE49-F238E27FC236}">
                <a16:creationId xmlns:a16="http://schemas.microsoft.com/office/drawing/2014/main" id="{7B79C80F-CC3A-439F-BED2-282BBCF91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727" y="952500"/>
            <a:ext cx="6758472" cy="4829963"/>
          </a:xfrm>
          <a:prstGeom prst="rect">
            <a:avLst/>
          </a:prstGeom>
        </p:spPr>
      </p:pic>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DA0B7D35-06EE-4D4E-ADF9-9232D89CB1C7}"/>
              </a:ext>
            </a:extLst>
          </p:cNvPr>
          <p:cNvPicPr>
            <a:picLocks noChangeAspect="1"/>
          </p:cNvPicPr>
          <p:nvPr/>
        </p:nvPicPr>
        <p:blipFill>
          <a:blip r:embed="rId4"/>
          <a:stretch>
            <a:fillRect/>
          </a:stretch>
        </p:blipFill>
        <p:spPr>
          <a:xfrm>
            <a:off x="540268" y="3403600"/>
            <a:ext cx="3096090" cy="3096090"/>
          </a:xfrm>
          <a:prstGeom prst="rect">
            <a:avLst/>
          </a:prstGeom>
        </p:spPr>
      </p:pic>
    </p:spTree>
    <p:extLst>
      <p:ext uri="{BB962C8B-B14F-4D97-AF65-F5344CB8AC3E}">
        <p14:creationId xmlns:p14="http://schemas.microsoft.com/office/powerpoint/2010/main" val="4025198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139304" y="13941"/>
            <a:ext cx="1655296" cy="2208738"/>
          </a:xfrm>
          <a:prstGeom prst="rect">
            <a:avLst/>
          </a:prstGeom>
        </p:spPr>
      </p:pic>
      <p:sp>
        <p:nvSpPr>
          <p:cNvPr id="4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966952" y="1204109"/>
            <a:ext cx="2894834" cy="1690012"/>
          </a:xfrm>
        </p:spPr>
        <p:txBody>
          <a:bodyPr>
            <a:normAutofit fontScale="90000"/>
          </a:bodyPr>
          <a:lstStyle/>
          <a:p>
            <a:r>
              <a:rPr lang="en-US" sz="3200" dirty="0">
                <a:solidFill>
                  <a:srgbClr val="FFFFFF"/>
                </a:solidFill>
              </a:rPr>
              <a:t>Do these areas with lower water access in US have higher instances of conflict?</a:t>
            </a:r>
          </a:p>
        </p:txBody>
      </p:sp>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543F475-0C16-4009-BE57-CAFE00072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113" y="3429000"/>
            <a:ext cx="4746808" cy="3349137"/>
          </a:xfrm>
          <a:prstGeom prst="rect">
            <a:avLst/>
          </a:prstGeom>
        </p:spPr>
      </p:pic>
      <p:pic>
        <p:nvPicPr>
          <p:cNvPr id="8" name="Picture 7">
            <a:extLst>
              <a:ext uri="{FF2B5EF4-FFF2-40B4-BE49-F238E27FC236}">
                <a16:creationId xmlns:a16="http://schemas.microsoft.com/office/drawing/2014/main" id="{F8F97CC5-984A-49D8-9324-0DB33905A9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9200" y="205700"/>
            <a:ext cx="4492169" cy="3197900"/>
          </a:xfrm>
          <a:prstGeom prst="rect">
            <a:avLst/>
          </a:prstGeom>
        </p:spPr>
      </p:pic>
    </p:spTree>
    <p:extLst>
      <p:ext uri="{BB962C8B-B14F-4D97-AF65-F5344CB8AC3E}">
        <p14:creationId xmlns:p14="http://schemas.microsoft.com/office/powerpoint/2010/main" val="2182766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139304" y="13941"/>
            <a:ext cx="1655296" cy="2208738"/>
          </a:xfrm>
          <a:prstGeom prst="rect">
            <a:avLst/>
          </a:prstGeom>
        </p:spPr>
      </p:pic>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170" name="Picture 2" descr="https://raw.githubusercontent.com/jtomines/ProjWANGRY/master/6_Output/US%20Water%20Access%20per%20Capita%20vs%20Offense%20Count_J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4" y="2222679"/>
            <a:ext cx="6582663" cy="470190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raw.githubusercontent.com/jtomines/ProjWANGRY/master/6_Output/Bar%20Graph%20Comparison%20of%20Violent%20Crime%20and%20Water%20Violations%20in%20the%20United%20States%20(2016%20Dat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1400" y="328633"/>
            <a:ext cx="5454804" cy="5492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513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153C-4731-4F8F-9270-573B19978AC5}"/>
              </a:ext>
            </a:extLst>
          </p:cNvPr>
          <p:cNvSpPr>
            <a:spLocks noGrp="1"/>
          </p:cNvSpPr>
          <p:nvPr>
            <p:ph type="title"/>
          </p:nvPr>
        </p:nvSpPr>
        <p:spPr/>
        <p:txBody>
          <a:bodyPr/>
          <a:lstStyle/>
          <a:p>
            <a:r>
              <a:rPr lang="en-US" dirty="0"/>
              <a:t>Implications of our Research Method</a:t>
            </a:r>
          </a:p>
        </p:txBody>
      </p:sp>
      <p:sp>
        <p:nvSpPr>
          <p:cNvPr id="3" name="Content Placeholder 2">
            <a:extLst>
              <a:ext uri="{FF2B5EF4-FFF2-40B4-BE49-F238E27FC236}">
                <a16:creationId xmlns:a16="http://schemas.microsoft.com/office/drawing/2014/main" id="{89FF221B-3C69-42FE-B9C6-2D97C2C486F5}"/>
              </a:ext>
            </a:extLst>
          </p:cNvPr>
          <p:cNvSpPr>
            <a:spLocks noGrp="1"/>
          </p:cNvSpPr>
          <p:nvPr>
            <p:ph idx="1"/>
          </p:nvPr>
        </p:nvSpPr>
        <p:spPr>
          <a:xfrm>
            <a:off x="736847" y="1690688"/>
            <a:ext cx="10616953" cy="4486275"/>
          </a:xfrm>
        </p:spPr>
        <p:txBody>
          <a:bodyPr/>
          <a:lstStyle/>
          <a:p>
            <a:r>
              <a:rPr lang="en-US" dirty="0"/>
              <a:t>Climate data identified several countries for further research, but some those countries did not have violent crime data</a:t>
            </a:r>
          </a:p>
          <a:p>
            <a:r>
              <a:rPr lang="en-US" dirty="0"/>
              <a:t>Databases lacking data governance structures</a:t>
            </a:r>
          </a:p>
          <a:p>
            <a:pPr lvl="1"/>
            <a:r>
              <a:rPr lang="en-US" dirty="0"/>
              <a:t>We originally wanted to work on Canadian water access, but the Canadian Government API didn’t give us the information we needed</a:t>
            </a:r>
          </a:p>
          <a:p>
            <a:pPr lvl="1"/>
            <a:r>
              <a:rPr lang="en-US" dirty="0"/>
              <a:t>Some states and nations had a lot of data, others had less</a:t>
            </a:r>
          </a:p>
          <a:p>
            <a:r>
              <a:rPr lang="en-US" dirty="0"/>
              <a:t>No universal baselines in data</a:t>
            </a:r>
          </a:p>
          <a:p>
            <a:pPr lvl="1">
              <a:buFont typeface="Courier New" panose="02070309020205020404" pitchFamily="49" charset="0"/>
              <a:buChar char="o"/>
            </a:pPr>
            <a:r>
              <a:rPr lang="en-US" dirty="0"/>
              <a:t>IE: USGS population sizes were different than FBI agency population sizes, which were both different than US Census data</a:t>
            </a:r>
          </a:p>
          <a:p>
            <a:r>
              <a:rPr lang="en-US" dirty="0"/>
              <a:t>Multiple definitions around conflict, water quality, etc.</a:t>
            </a:r>
          </a:p>
        </p:txBody>
      </p:sp>
    </p:spTree>
    <p:extLst>
      <p:ext uri="{BB962C8B-B14F-4D97-AF65-F5344CB8AC3E}">
        <p14:creationId xmlns:p14="http://schemas.microsoft.com/office/powerpoint/2010/main" val="407163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4755" y="2390570"/>
            <a:ext cx="10515600" cy="1325563"/>
          </a:xfrm>
        </p:spPr>
        <p:txBody>
          <a:bodyPr/>
          <a:lstStyle/>
          <a:p>
            <a:r>
              <a:rPr lang="en-US" b="1" dirty="0"/>
              <a:t>So…are we WANGRY?!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484" y="337657"/>
            <a:ext cx="1893017" cy="1893017"/>
          </a:xfrm>
          <a:prstGeom prst="rect">
            <a:avLst/>
          </a:prstGeom>
        </p:spPr>
      </p:pic>
      <p:pic>
        <p:nvPicPr>
          <p:cNvPr id="3" name="Picture 2">
            <a:extLst>
              <a:ext uri="{FF2B5EF4-FFF2-40B4-BE49-F238E27FC236}">
                <a16:creationId xmlns:a16="http://schemas.microsoft.com/office/drawing/2014/main" id="{24978EB7-E92E-4C9D-B7B4-F652098F9939}"/>
              </a:ext>
            </a:extLst>
          </p:cNvPr>
          <p:cNvPicPr>
            <a:picLocks noChangeAspect="1"/>
          </p:cNvPicPr>
          <p:nvPr/>
        </p:nvPicPr>
        <p:blipFill>
          <a:blip r:embed="rId3"/>
          <a:stretch>
            <a:fillRect/>
          </a:stretch>
        </p:blipFill>
        <p:spPr>
          <a:xfrm>
            <a:off x="341484" y="4741082"/>
            <a:ext cx="1779261" cy="1779261"/>
          </a:xfrm>
          <a:prstGeom prst="rect">
            <a:avLst/>
          </a:prstGeom>
        </p:spPr>
      </p:pic>
      <p:pic>
        <p:nvPicPr>
          <p:cNvPr id="4" name="Picture 3">
            <a:extLst>
              <a:ext uri="{FF2B5EF4-FFF2-40B4-BE49-F238E27FC236}">
                <a16:creationId xmlns:a16="http://schemas.microsoft.com/office/drawing/2014/main" id="{F588280A-A16C-48EC-B69D-2FC6BB8AB234}"/>
              </a:ext>
            </a:extLst>
          </p:cNvPr>
          <p:cNvPicPr>
            <a:picLocks noChangeAspect="1"/>
          </p:cNvPicPr>
          <p:nvPr/>
        </p:nvPicPr>
        <p:blipFill>
          <a:blip r:embed="rId4"/>
          <a:stretch>
            <a:fillRect/>
          </a:stretch>
        </p:blipFill>
        <p:spPr>
          <a:xfrm>
            <a:off x="9663776" y="4329776"/>
            <a:ext cx="2528224" cy="2528224"/>
          </a:xfrm>
          <a:prstGeom prst="rect">
            <a:avLst/>
          </a:prstGeom>
        </p:spPr>
      </p:pic>
      <p:pic>
        <p:nvPicPr>
          <p:cNvPr id="6" name="Picture 5">
            <a:extLst>
              <a:ext uri="{FF2B5EF4-FFF2-40B4-BE49-F238E27FC236}">
                <a16:creationId xmlns:a16="http://schemas.microsoft.com/office/drawing/2014/main" id="{056BC372-5DB2-4E91-984B-2BCA0C1B12FA}"/>
              </a:ext>
            </a:extLst>
          </p:cNvPr>
          <p:cNvPicPr>
            <a:picLocks noChangeAspect="1"/>
          </p:cNvPicPr>
          <p:nvPr/>
        </p:nvPicPr>
        <p:blipFill>
          <a:blip r:embed="rId5"/>
          <a:stretch>
            <a:fillRect/>
          </a:stretch>
        </p:blipFill>
        <p:spPr>
          <a:xfrm>
            <a:off x="9821006" y="163287"/>
            <a:ext cx="2188908" cy="2188908"/>
          </a:xfrm>
          <a:prstGeom prst="rect">
            <a:avLst/>
          </a:prstGeom>
        </p:spPr>
      </p:pic>
    </p:spTree>
    <p:extLst>
      <p:ext uri="{BB962C8B-B14F-4D97-AF65-F5344CB8AC3E}">
        <p14:creationId xmlns:p14="http://schemas.microsoft.com/office/powerpoint/2010/main" val="2684440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17C6-DB77-42C2-A96E-13D46A2DEAB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30E1AB65-1388-412B-A340-FCCBFD0FBE4A}"/>
              </a:ext>
            </a:extLst>
          </p:cNvPr>
          <p:cNvSpPr>
            <a:spLocks noGrp="1"/>
          </p:cNvSpPr>
          <p:nvPr>
            <p:ph idx="1"/>
          </p:nvPr>
        </p:nvSpPr>
        <p:spPr/>
        <p:txBody>
          <a:bodyPr/>
          <a:lstStyle/>
          <a:p>
            <a:pPr marL="514350" indent="-514350">
              <a:buFont typeface="+mj-lt"/>
              <a:buAutoNum type="arabicPeriod"/>
            </a:pPr>
            <a:r>
              <a:rPr lang="en-US" dirty="0"/>
              <a:t>As climate changes continue, precipitation volume changes over time – some countries more and others less. This impacts natural freshwater reserves</a:t>
            </a:r>
          </a:p>
          <a:p>
            <a:pPr marL="514350" indent="-514350">
              <a:buFont typeface="+mj-lt"/>
              <a:buAutoNum type="arabicPeriod"/>
            </a:pPr>
            <a:r>
              <a:rPr lang="en-US" dirty="0"/>
              <a:t>Nations with less freshwater access show a slight trend toward more conflict</a:t>
            </a:r>
          </a:p>
          <a:p>
            <a:pPr marL="514350" indent="-514350">
              <a:buFont typeface="+mj-lt"/>
              <a:buAutoNum type="arabicPeriod"/>
            </a:pPr>
            <a:r>
              <a:rPr lang="en-US" dirty="0"/>
              <a:t>Almost all of the United States have adequate water available to their populations</a:t>
            </a:r>
          </a:p>
          <a:p>
            <a:pPr marL="514350" indent="-514350">
              <a:buFont typeface="+mj-lt"/>
              <a:buAutoNum type="arabicPeriod"/>
            </a:pPr>
            <a:r>
              <a:rPr lang="en-US" dirty="0"/>
              <a:t>No direct correlation between water access and total conflict at the State level or the </a:t>
            </a:r>
            <a:r>
              <a:rPr lang="en-US"/>
              <a:t>national level</a:t>
            </a:r>
            <a:endParaRPr lang="en-US" dirty="0"/>
          </a:p>
        </p:txBody>
      </p:sp>
    </p:spTree>
    <p:extLst>
      <p:ext uri="{BB962C8B-B14F-4D97-AF65-F5344CB8AC3E}">
        <p14:creationId xmlns:p14="http://schemas.microsoft.com/office/powerpoint/2010/main" val="3668930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1A17CE-2F4F-40CA-8D63-94B6455693A3}"/>
              </a:ext>
            </a:extLst>
          </p:cNvPr>
          <p:cNvSpPr>
            <a:spLocks noGrp="1"/>
          </p:cNvSpPr>
          <p:nvPr>
            <p:ph type="title"/>
          </p:nvPr>
        </p:nvSpPr>
        <p:spPr>
          <a:xfrm>
            <a:off x="966952" y="1204108"/>
            <a:ext cx="2669406" cy="1781175"/>
          </a:xfrm>
        </p:spPr>
        <p:txBody>
          <a:bodyPr>
            <a:normAutofit/>
          </a:bodyPr>
          <a:lstStyle/>
          <a:p>
            <a:r>
              <a:rPr lang="en-CA" sz="3200">
                <a:solidFill>
                  <a:srgbClr val="FFFFFF"/>
                </a:solidFill>
              </a:rPr>
              <a:t>Agenda</a:t>
            </a:r>
            <a:endParaRPr lang="en-US" sz="3200">
              <a:solidFill>
                <a:srgbClr val="FFFFFF"/>
              </a:solidFill>
            </a:endParaRPr>
          </a:p>
        </p:txBody>
      </p:sp>
      <p:sp>
        <p:nvSpPr>
          <p:cNvPr id="3" name="Content Placeholder 2">
            <a:extLst>
              <a:ext uri="{FF2B5EF4-FFF2-40B4-BE49-F238E27FC236}">
                <a16:creationId xmlns:a16="http://schemas.microsoft.com/office/drawing/2014/main" id="{ABAAE0E3-3476-45C8-A324-F4A74E535AE0}"/>
              </a:ext>
            </a:extLst>
          </p:cNvPr>
          <p:cNvSpPr>
            <a:spLocks noGrp="1"/>
          </p:cNvSpPr>
          <p:nvPr>
            <p:ph idx="1"/>
          </p:nvPr>
        </p:nvSpPr>
        <p:spPr>
          <a:xfrm>
            <a:off x="966951" y="3355130"/>
            <a:ext cx="2669407" cy="2427333"/>
          </a:xfrm>
        </p:spPr>
        <p:txBody>
          <a:bodyPr>
            <a:normAutofit fontScale="77500" lnSpcReduction="20000"/>
          </a:bodyPr>
          <a:lstStyle/>
          <a:p>
            <a:pPr marL="342900" indent="-342900">
              <a:buFont typeface="+mj-lt"/>
              <a:buAutoNum type="arabicPeriod"/>
            </a:pPr>
            <a:r>
              <a:rPr lang="en-CA" sz="1600" dirty="0"/>
              <a:t>Team &amp; Project Structure</a:t>
            </a:r>
          </a:p>
          <a:p>
            <a:pPr marL="342900" indent="-342900">
              <a:buFont typeface="+mj-lt"/>
              <a:buAutoNum type="arabicPeriod"/>
            </a:pPr>
            <a:r>
              <a:rPr lang="en-CA" sz="1600" dirty="0"/>
              <a:t>Project Scope &amp; Definitions </a:t>
            </a:r>
          </a:p>
          <a:p>
            <a:pPr marL="342900" indent="-342900">
              <a:buFont typeface="+mj-lt"/>
              <a:buAutoNum type="arabicPeriod"/>
            </a:pPr>
            <a:r>
              <a:rPr lang="en-CA" sz="1600" dirty="0"/>
              <a:t>Problem Statement &amp; Research Questions</a:t>
            </a:r>
          </a:p>
          <a:p>
            <a:pPr marL="342900" indent="-342900">
              <a:buFont typeface="+mj-lt"/>
              <a:buAutoNum type="arabicPeriod"/>
            </a:pPr>
            <a:r>
              <a:rPr lang="en-CA" sz="1600" dirty="0"/>
              <a:t>Methods </a:t>
            </a:r>
          </a:p>
          <a:p>
            <a:pPr marL="342900" indent="-342900">
              <a:buFont typeface="+mj-lt"/>
              <a:buAutoNum type="arabicPeriod"/>
            </a:pPr>
            <a:r>
              <a:rPr lang="en-CA" sz="1600" dirty="0"/>
              <a:t>Findings</a:t>
            </a:r>
          </a:p>
          <a:p>
            <a:pPr marL="342900" indent="-342900">
              <a:buFont typeface="+mj-lt"/>
              <a:buAutoNum type="arabicPeriod"/>
            </a:pPr>
            <a:r>
              <a:rPr lang="en-CA" sz="1600" dirty="0"/>
              <a:t>Implications of Our Research Method</a:t>
            </a:r>
          </a:p>
          <a:p>
            <a:pPr marL="342900" indent="-342900">
              <a:buFont typeface="+mj-lt"/>
              <a:buAutoNum type="arabicPeriod"/>
            </a:pPr>
            <a:r>
              <a:rPr lang="en-CA" sz="1600" dirty="0"/>
              <a:t>Conclusions</a:t>
            </a:r>
          </a:p>
          <a:p>
            <a:pPr marL="342900" indent="-342900">
              <a:buFont typeface="+mj-lt"/>
              <a:buAutoNum type="arabicPeriod"/>
            </a:pPr>
            <a:r>
              <a:rPr lang="en-CA" sz="1600" dirty="0"/>
              <a:t>Resources</a:t>
            </a:r>
          </a:p>
          <a:p>
            <a:pPr marL="342900" indent="-342900">
              <a:buFont typeface="+mj-lt"/>
              <a:buAutoNum type="arabicPeriod"/>
            </a:pPr>
            <a:endParaRPr lang="en-CA" sz="1600" dirty="0"/>
          </a:p>
          <a:p>
            <a:endParaRPr lang="en-US" sz="1600" dirty="0"/>
          </a:p>
        </p:txBody>
      </p:sp>
      <p:pic>
        <p:nvPicPr>
          <p:cNvPr id="5" name="Picture 4" descr="A picture containing sport, man&#10;&#10;Description automatically generated">
            <a:extLst>
              <a:ext uri="{FF2B5EF4-FFF2-40B4-BE49-F238E27FC236}">
                <a16:creationId xmlns:a16="http://schemas.microsoft.com/office/drawing/2014/main" id="{CA9AD9C6-2A6D-4A4A-802F-CD36E8A33DD7}"/>
              </a:ext>
            </a:extLst>
          </p:cNvPr>
          <p:cNvPicPr>
            <a:picLocks noChangeAspect="1"/>
          </p:cNvPicPr>
          <p:nvPr/>
        </p:nvPicPr>
        <p:blipFill rotWithShape="1">
          <a:blip r:embed="rId2">
            <a:extLst>
              <a:ext uri="{28A0092B-C50C-407E-A947-70E740481C1C}">
                <a14:useLocalDpi xmlns:a14="http://schemas.microsoft.com/office/drawing/2010/main" val="0"/>
              </a:ext>
            </a:extLst>
          </a:blip>
          <a:srcRect r="1143" b="2"/>
          <a:stretch/>
        </p:blipFill>
        <p:spPr>
          <a:xfrm>
            <a:off x="4662102" y="1001310"/>
            <a:ext cx="6903723" cy="4732342"/>
          </a:xfrm>
          <a:prstGeom prst="rect">
            <a:avLst/>
          </a:prstGeom>
        </p:spPr>
      </p:pic>
    </p:spTree>
    <p:extLst>
      <p:ext uri="{BB962C8B-B14F-4D97-AF65-F5344CB8AC3E}">
        <p14:creationId xmlns:p14="http://schemas.microsoft.com/office/powerpoint/2010/main" val="2137880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252" y="2144763"/>
            <a:ext cx="8551606" cy="1168709"/>
          </a:xfrm>
        </p:spPr>
        <p:txBody>
          <a:bodyPr>
            <a:normAutofit fontScale="90000"/>
          </a:bodyPr>
          <a:lstStyle/>
          <a:p>
            <a:r>
              <a:rPr lang="en-US" b="1" dirty="0"/>
              <a:t>….Although the data isn’t strong…</a:t>
            </a:r>
            <a:br>
              <a:rPr lang="en-US" b="1" dirty="0"/>
            </a:br>
            <a:r>
              <a:rPr lang="en-US" b="1" dirty="0"/>
              <a:t>We should definitely stay hydrated!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411" y="3313472"/>
            <a:ext cx="2652559" cy="2652559"/>
          </a:xfrm>
          <a:prstGeom prst="rect">
            <a:avLst/>
          </a:prstGeom>
        </p:spPr>
      </p:pic>
      <p:pic>
        <p:nvPicPr>
          <p:cNvPr id="4" name="Picture 3">
            <a:extLst>
              <a:ext uri="{FF2B5EF4-FFF2-40B4-BE49-F238E27FC236}">
                <a16:creationId xmlns:a16="http://schemas.microsoft.com/office/drawing/2014/main" id="{71A5115C-F171-453A-947E-F5C995477FA6}"/>
              </a:ext>
            </a:extLst>
          </p:cNvPr>
          <p:cNvPicPr>
            <a:picLocks noChangeAspect="1"/>
          </p:cNvPicPr>
          <p:nvPr/>
        </p:nvPicPr>
        <p:blipFill>
          <a:blip r:embed="rId3"/>
          <a:stretch>
            <a:fillRect/>
          </a:stretch>
        </p:blipFill>
        <p:spPr>
          <a:xfrm>
            <a:off x="1241682" y="3213665"/>
            <a:ext cx="2537031" cy="2537031"/>
          </a:xfrm>
          <a:prstGeom prst="rect">
            <a:avLst/>
          </a:prstGeom>
        </p:spPr>
      </p:pic>
      <p:pic>
        <p:nvPicPr>
          <p:cNvPr id="5" name="Picture 4">
            <a:extLst>
              <a:ext uri="{FF2B5EF4-FFF2-40B4-BE49-F238E27FC236}">
                <a16:creationId xmlns:a16="http://schemas.microsoft.com/office/drawing/2014/main" id="{67994D8D-7019-4FC3-8B7F-F452CA4DE84C}"/>
              </a:ext>
            </a:extLst>
          </p:cNvPr>
          <p:cNvPicPr>
            <a:picLocks noChangeAspect="1"/>
          </p:cNvPicPr>
          <p:nvPr/>
        </p:nvPicPr>
        <p:blipFill>
          <a:blip r:embed="rId4"/>
          <a:stretch>
            <a:fillRect/>
          </a:stretch>
        </p:blipFill>
        <p:spPr>
          <a:xfrm>
            <a:off x="5971030" y="3194684"/>
            <a:ext cx="2652560" cy="2652560"/>
          </a:xfrm>
          <a:prstGeom prst="rect">
            <a:avLst/>
          </a:prstGeom>
        </p:spPr>
      </p:pic>
      <p:pic>
        <p:nvPicPr>
          <p:cNvPr id="6" name="Picture 5">
            <a:extLst>
              <a:ext uri="{FF2B5EF4-FFF2-40B4-BE49-F238E27FC236}">
                <a16:creationId xmlns:a16="http://schemas.microsoft.com/office/drawing/2014/main" id="{4347B6A8-8DFD-4749-B26E-69ABCD636C1D}"/>
              </a:ext>
            </a:extLst>
          </p:cNvPr>
          <p:cNvPicPr>
            <a:picLocks noChangeAspect="1"/>
          </p:cNvPicPr>
          <p:nvPr/>
        </p:nvPicPr>
        <p:blipFill>
          <a:blip r:embed="rId5"/>
          <a:stretch>
            <a:fillRect/>
          </a:stretch>
        </p:blipFill>
        <p:spPr>
          <a:xfrm>
            <a:off x="8623589" y="3117502"/>
            <a:ext cx="2829165" cy="2829165"/>
          </a:xfrm>
          <a:prstGeom prst="rect">
            <a:avLst/>
          </a:prstGeom>
        </p:spPr>
      </p:pic>
    </p:spTree>
    <p:extLst>
      <p:ext uri="{BB962C8B-B14F-4D97-AF65-F5344CB8AC3E}">
        <p14:creationId xmlns:p14="http://schemas.microsoft.com/office/powerpoint/2010/main" val="2525931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normAutofit fontScale="92500" lnSpcReduction="20000"/>
          </a:bodyPr>
          <a:lstStyle/>
          <a:p>
            <a:r>
              <a:rPr lang="en-US" u="sng" dirty="0">
                <a:hlinkClick r:id="rId2"/>
              </a:rPr>
              <a:t>World Bank Climate Change API</a:t>
            </a:r>
            <a:endParaRPr lang="en-US" dirty="0"/>
          </a:p>
          <a:p>
            <a:r>
              <a:rPr lang="en-US" u="sng" dirty="0">
                <a:hlinkClick r:id="rId3"/>
              </a:rPr>
              <a:t>USGS Water Services API</a:t>
            </a:r>
            <a:endParaRPr lang="en-US" dirty="0"/>
          </a:p>
          <a:p>
            <a:r>
              <a:rPr lang="en-US" u="sng" dirty="0">
                <a:hlinkClick r:id="rId4"/>
              </a:rPr>
              <a:t>FBI API</a:t>
            </a:r>
            <a:endParaRPr lang="en-US" u="sng" dirty="0"/>
          </a:p>
          <a:p>
            <a:r>
              <a:rPr lang="en-US" dirty="0">
                <a:hlinkClick r:id="rId5" action="ppaction://hlinkfile"/>
              </a:rPr>
              <a:t>UPCD - UPPSALA Conflict Data Program API</a:t>
            </a:r>
            <a:endParaRPr lang="en-US" dirty="0"/>
          </a:p>
          <a:p>
            <a:r>
              <a:rPr lang="en-US" u="sng" dirty="0">
                <a:hlinkClick r:id="rId6"/>
              </a:rPr>
              <a:t>United Nations Data</a:t>
            </a:r>
            <a:endParaRPr lang="en-US" dirty="0"/>
          </a:p>
          <a:p>
            <a:r>
              <a:rPr lang="en-US" u="sng" dirty="0">
                <a:hlinkClick r:id="rId7"/>
              </a:rPr>
              <a:t>Renewable Freshwater Resources</a:t>
            </a:r>
            <a:r>
              <a:rPr lang="en-US" u="sng" dirty="0"/>
              <a:t> </a:t>
            </a:r>
          </a:p>
          <a:p>
            <a:r>
              <a:rPr lang="en-US" u="sng" dirty="0">
                <a:hlinkClick r:id="rId8"/>
              </a:rPr>
              <a:t>Net Freshwater Supplied by Water Industry</a:t>
            </a:r>
            <a:r>
              <a:rPr lang="en-US" u="sng" dirty="0"/>
              <a:t> </a:t>
            </a:r>
            <a:r>
              <a:rPr lang="en-US" dirty="0"/>
              <a:t> </a:t>
            </a:r>
          </a:p>
          <a:p>
            <a:r>
              <a:rPr lang="en-US" u="sng" dirty="0">
                <a:hlinkClick r:id="rId9"/>
              </a:rPr>
              <a:t>Water Quality Data</a:t>
            </a:r>
            <a:r>
              <a:rPr lang="en-US" dirty="0"/>
              <a:t>   </a:t>
            </a:r>
          </a:p>
          <a:p>
            <a:r>
              <a:rPr lang="en-US" u="sng" dirty="0">
                <a:hlinkClick r:id="rId10"/>
              </a:rPr>
              <a:t>Armed Conflict Locations and Events Data</a:t>
            </a:r>
            <a:r>
              <a:rPr lang="en-US" dirty="0"/>
              <a:t>  </a:t>
            </a:r>
          </a:p>
          <a:p>
            <a:r>
              <a:rPr lang="en-US" u="sng" dirty="0">
                <a:hlinkClick r:id="rId11"/>
              </a:rPr>
              <a:t>Global Health Organization Data Repositories</a:t>
            </a:r>
            <a:r>
              <a:rPr lang="en-US" dirty="0"/>
              <a:t>  </a:t>
            </a:r>
          </a:p>
          <a:p>
            <a:endParaRPr lang="en-US" dirty="0"/>
          </a:p>
        </p:txBody>
      </p:sp>
      <p:pic>
        <p:nvPicPr>
          <p:cNvPr id="4" name="Picture 3">
            <a:extLst>
              <a:ext uri="{FF2B5EF4-FFF2-40B4-BE49-F238E27FC236}">
                <a16:creationId xmlns:a16="http://schemas.microsoft.com/office/drawing/2014/main" id="{64D97F28-CC8F-457C-BEE7-81604C00BF10}"/>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10261601" y="0"/>
            <a:ext cx="1788160" cy="1798320"/>
          </a:xfrm>
          <a:prstGeom prst="rect">
            <a:avLst/>
          </a:prstGeom>
        </p:spPr>
      </p:pic>
    </p:spTree>
    <p:extLst>
      <p:ext uri="{BB962C8B-B14F-4D97-AF65-F5344CB8AC3E}">
        <p14:creationId xmlns:p14="http://schemas.microsoft.com/office/powerpoint/2010/main" val="835447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48EFA4-BFFB-4B43-8898-BDB918D800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3339" y="0"/>
            <a:ext cx="9465321" cy="6760945"/>
          </a:xfrm>
        </p:spPr>
      </p:pic>
    </p:spTree>
    <p:extLst>
      <p:ext uri="{BB962C8B-B14F-4D97-AF65-F5344CB8AC3E}">
        <p14:creationId xmlns:p14="http://schemas.microsoft.com/office/powerpoint/2010/main" val="4207832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84A36-00C5-4ECD-8BB1-19828CCDF99A}"/>
              </a:ext>
            </a:extLst>
          </p:cNvPr>
          <p:cNvPicPr>
            <a:picLocks noChangeAspect="1"/>
          </p:cNvPicPr>
          <p:nvPr/>
        </p:nvPicPr>
        <p:blipFill>
          <a:blip r:embed="rId2"/>
          <a:stretch>
            <a:fillRect/>
          </a:stretch>
        </p:blipFill>
        <p:spPr>
          <a:xfrm>
            <a:off x="8045569" y="4091276"/>
            <a:ext cx="2079470" cy="2079470"/>
          </a:xfrm>
          <a:prstGeom prst="rect">
            <a:avLst/>
          </a:prstGeom>
        </p:spPr>
      </p:pic>
      <p:sp>
        <p:nvSpPr>
          <p:cNvPr id="2" name="Title 1"/>
          <p:cNvSpPr>
            <a:spLocks noGrp="1"/>
          </p:cNvSpPr>
          <p:nvPr>
            <p:ph type="title"/>
          </p:nvPr>
        </p:nvSpPr>
        <p:spPr/>
        <p:txBody>
          <a:bodyPr/>
          <a:lstStyle/>
          <a:p>
            <a:r>
              <a:rPr lang="en-US" b="1" dirty="0"/>
              <a:t>Project Team</a:t>
            </a:r>
          </a:p>
        </p:txBody>
      </p:sp>
      <p:sp>
        <p:nvSpPr>
          <p:cNvPr id="3" name="Content Placeholder 2"/>
          <p:cNvSpPr>
            <a:spLocks noGrp="1"/>
          </p:cNvSpPr>
          <p:nvPr>
            <p:ph idx="1"/>
          </p:nvPr>
        </p:nvSpPr>
        <p:spPr/>
        <p:txBody>
          <a:bodyPr/>
          <a:lstStyle/>
          <a:p>
            <a:pPr marL="0" indent="0">
              <a:buNone/>
            </a:pPr>
            <a:r>
              <a:rPr lang="en-US" dirty="0"/>
              <a:t>Naim Panjwani				 Swati Madan </a:t>
            </a:r>
          </a:p>
          <a:p>
            <a:pPr marL="0" indent="0">
              <a:buNone/>
            </a:pPr>
            <a:endParaRPr lang="en-US" dirty="0"/>
          </a:p>
          <a:p>
            <a:pPr marL="0" indent="0">
              <a:buNone/>
            </a:pPr>
            <a:endParaRPr lang="en-US" dirty="0"/>
          </a:p>
          <a:p>
            <a:pPr marL="0" indent="0">
              <a:buNone/>
            </a:pPr>
            <a:endParaRPr lang="en-US" dirty="0"/>
          </a:p>
          <a:p>
            <a:pPr marL="0" indent="0">
              <a:buNone/>
            </a:pPr>
            <a:r>
              <a:rPr lang="en-US" dirty="0"/>
              <a:t>Mariaveronica Sayewich				</a:t>
            </a:r>
          </a:p>
          <a:p>
            <a:pPr marL="0" indent="0">
              <a:buNone/>
            </a:pPr>
            <a:r>
              <a:rPr lang="en-US" dirty="0"/>
              <a:t>						Jose Tomines</a:t>
            </a:r>
          </a:p>
          <a:p>
            <a:pPr marL="0" indent="0">
              <a:buNone/>
            </a:pPr>
            <a:endParaRPr lang="en-US" dirty="0"/>
          </a:p>
          <a:p>
            <a:endParaRPr lang="en-US" dirty="0"/>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882065" y="4480512"/>
            <a:ext cx="1476837" cy="1969116"/>
          </a:xfrm>
          <a:prstGeom prst="rect">
            <a:avLst/>
          </a:prstGeom>
        </p:spPr>
      </p:pic>
      <p:pic>
        <p:nvPicPr>
          <p:cNvPr id="6" name="Picture 5">
            <a:extLst>
              <a:ext uri="{FF2B5EF4-FFF2-40B4-BE49-F238E27FC236}">
                <a16:creationId xmlns:a16="http://schemas.microsoft.com/office/drawing/2014/main" id="{66DF5804-8110-4EAE-8166-50EFC2EB8BDD}"/>
              </a:ext>
            </a:extLst>
          </p:cNvPr>
          <p:cNvPicPr>
            <a:picLocks noChangeAspect="1"/>
          </p:cNvPicPr>
          <p:nvPr/>
        </p:nvPicPr>
        <p:blipFill>
          <a:blip r:embed="rId4"/>
          <a:stretch>
            <a:fillRect/>
          </a:stretch>
        </p:blipFill>
        <p:spPr>
          <a:xfrm>
            <a:off x="3523785" y="1904653"/>
            <a:ext cx="1836001" cy="1836001"/>
          </a:xfrm>
          <a:prstGeom prst="rect">
            <a:avLst/>
          </a:prstGeom>
        </p:spPr>
      </p:pic>
      <p:pic>
        <p:nvPicPr>
          <p:cNvPr id="7" name="Picture 6">
            <a:extLst>
              <a:ext uri="{FF2B5EF4-FFF2-40B4-BE49-F238E27FC236}">
                <a16:creationId xmlns:a16="http://schemas.microsoft.com/office/drawing/2014/main" id="{C421D0BA-71A7-49BA-BBAE-C956D82DCB6F}"/>
              </a:ext>
            </a:extLst>
          </p:cNvPr>
          <p:cNvPicPr>
            <a:picLocks noChangeAspect="1"/>
          </p:cNvPicPr>
          <p:nvPr/>
        </p:nvPicPr>
        <p:blipFill>
          <a:blip r:embed="rId5"/>
          <a:stretch>
            <a:fillRect/>
          </a:stretch>
        </p:blipFill>
        <p:spPr>
          <a:xfrm>
            <a:off x="8439498" y="860249"/>
            <a:ext cx="3096090" cy="3096090"/>
          </a:xfrm>
          <a:prstGeom prst="rect">
            <a:avLst/>
          </a:prstGeom>
        </p:spPr>
      </p:pic>
    </p:spTree>
    <p:extLst>
      <p:ext uri="{BB962C8B-B14F-4D97-AF65-F5344CB8AC3E}">
        <p14:creationId xmlns:p14="http://schemas.microsoft.com/office/powerpoint/2010/main" val="1832607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 Scope</a:t>
            </a:r>
          </a:p>
        </p:txBody>
      </p:sp>
      <p:sp>
        <p:nvSpPr>
          <p:cNvPr id="3" name="Content Placeholder 2"/>
          <p:cNvSpPr>
            <a:spLocks noGrp="1"/>
          </p:cNvSpPr>
          <p:nvPr>
            <p:ph idx="1"/>
          </p:nvPr>
        </p:nvSpPr>
        <p:spPr/>
        <p:txBody>
          <a:bodyPr/>
          <a:lstStyle/>
          <a:p>
            <a:pPr marL="0" indent="0">
              <a:buNone/>
            </a:pPr>
            <a:r>
              <a:rPr lang="en-US" dirty="0"/>
              <a:t>Our group explored how climate change impacts the global freshwater supply, and if low freshwater areas experience more conflict. We then assessed the United States water status to see if there are any trends. </a:t>
            </a:r>
          </a:p>
          <a:p>
            <a:pPr marL="0" indent="0">
              <a:buNone/>
            </a:pPr>
            <a:endParaRPr lang="en-US" dirty="0"/>
          </a:p>
        </p:txBody>
      </p:sp>
      <p:pic>
        <p:nvPicPr>
          <p:cNvPr id="1026" name="Picture 2" descr="Image result for telescope water">
            <a:extLst>
              <a:ext uri="{FF2B5EF4-FFF2-40B4-BE49-F238E27FC236}">
                <a16:creationId xmlns:a16="http://schemas.microsoft.com/office/drawing/2014/main" id="{CA738CB3-914E-4C4F-8B7F-4C9FA21A5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8323" y="3520893"/>
            <a:ext cx="4194136" cy="2791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116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61D8F-AB25-4ABB-B1E1-F73F668C251F}"/>
              </a:ext>
            </a:extLst>
          </p:cNvPr>
          <p:cNvSpPr>
            <a:spLocks noGrp="1"/>
          </p:cNvSpPr>
          <p:nvPr>
            <p:ph type="title"/>
          </p:nvPr>
        </p:nvSpPr>
        <p:spPr>
          <a:xfrm>
            <a:off x="838200" y="365125"/>
            <a:ext cx="10515600" cy="1325563"/>
          </a:xfrm>
        </p:spPr>
        <p:txBody>
          <a:bodyPr>
            <a:normAutofit/>
          </a:bodyPr>
          <a:lstStyle/>
          <a:p>
            <a:r>
              <a:rPr lang="en-CA" b="1" dirty="0"/>
              <a:t>Definition Check</a:t>
            </a:r>
            <a:endParaRPr lang="en-US" b="1" dirty="0"/>
          </a:p>
        </p:txBody>
      </p:sp>
      <p:graphicFrame>
        <p:nvGraphicFramePr>
          <p:cNvPr id="41" name="Content Placeholder 2">
            <a:extLst>
              <a:ext uri="{FF2B5EF4-FFF2-40B4-BE49-F238E27FC236}">
                <a16:creationId xmlns:a16="http://schemas.microsoft.com/office/drawing/2014/main" id="{6E59266A-8BF9-4B9E-B4D0-4126DAEFEBD5}"/>
              </a:ext>
            </a:extLst>
          </p:cNvPr>
          <p:cNvGraphicFramePr>
            <a:graphicFrameLocks noGrp="1"/>
          </p:cNvGraphicFramePr>
          <p:nvPr>
            <p:ph idx="1"/>
            <p:extLst>
              <p:ext uri="{D42A27DB-BD31-4B8C-83A1-F6EECF244321}">
                <p14:modId xmlns:p14="http://schemas.microsoft.com/office/powerpoint/2010/main" val="2371949472"/>
              </p:ext>
            </p:extLst>
          </p:nvPr>
        </p:nvGraphicFramePr>
        <p:xfrm>
          <a:off x="838200" y="1318662"/>
          <a:ext cx="9797716" cy="45431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0663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61D8F-AB25-4ABB-B1E1-F73F668C251F}"/>
              </a:ext>
            </a:extLst>
          </p:cNvPr>
          <p:cNvSpPr>
            <a:spLocks noGrp="1"/>
          </p:cNvSpPr>
          <p:nvPr>
            <p:ph type="title"/>
          </p:nvPr>
        </p:nvSpPr>
        <p:spPr>
          <a:xfrm>
            <a:off x="838200" y="365125"/>
            <a:ext cx="10515600" cy="1325563"/>
          </a:xfrm>
        </p:spPr>
        <p:txBody>
          <a:bodyPr>
            <a:normAutofit/>
          </a:bodyPr>
          <a:lstStyle/>
          <a:p>
            <a:r>
              <a:rPr lang="en-CA" b="1" dirty="0"/>
              <a:t>Problem Statement &amp; Research Questions</a:t>
            </a:r>
            <a:br>
              <a:rPr lang="en-US" dirty="0"/>
            </a:br>
            <a:endParaRPr lang="en-US" b="1" dirty="0"/>
          </a:p>
        </p:txBody>
      </p:sp>
      <p:graphicFrame>
        <p:nvGraphicFramePr>
          <p:cNvPr id="41" name="Content Placeholder 2">
            <a:extLst>
              <a:ext uri="{FF2B5EF4-FFF2-40B4-BE49-F238E27FC236}">
                <a16:creationId xmlns:a16="http://schemas.microsoft.com/office/drawing/2014/main" id="{6E59266A-8BF9-4B9E-B4D0-4126DAEFEBD5}"/>
              </a:ext>
            </a:extLst>
          </p:cNvPr>
          <p:cNvGraphicFramePr>
            <a:graphicFrameLocks noGrp="1"/>
          </p:cNvGraphicFramePr>
          <p:nvPr>
            <p:ph idx="1"/>
            <p:extLst>
              <p:ext uri="{D42A27DB-BD31-4B8C-83A1-F6EECF244321}">
                <p14:modId xmlns:p14="http://schemas.microsoft.com/office/powerpoint/2010/main" val="1210679331"/>
              </p:ext>
            </p:extLst>
          </p:nvPr>
        </p:nvGraphicFramePr>
        <p:xfrm>
          <a:off x="838200" y="1771423"/>
          <a:ext cx="10338786" cy="4638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2500544" y="1675239"/>
            <a:ext cx="7190912" cy="477054"/>
          </a:xfrm>
          <a:prstGeom prst="rect">
            <a:avLst/>
          </a:prstGeom>
          <a:noFill/>
        </p:spPr>
        <p:txBody>
          <a:bodyPr wrap="square" rtlCol="0">
            <a:spAutoFit/>
          </a:bodyPr>
          <a:lstStyle/>
          <a:p>
            <a:r>
              <a:rPr lang="en-US" sz="2500" dirty="0"/>
              <a:t>How does (fresh)water access correlate with conflict?</a:t>
            </a:r>
          </a:p>
        </p:txBody>
      </p:sp>
    </p:spTree>
    <p:extLst>
      <p:ext uri="{BB962C8B-B14F-4D97-AF65-F5344CB8AC3E}">
        <p14:creationId xmlns:p14="http://schemas.microsoft.com/office/powerpoint/2010/main" val="4224778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Breakdown of Tasks</a:t>
            </a:r>
            <a:endParaRPr lang="en-US" dirty="0"/>
          </a:p>
        </p:txBody>
      </p:sp>
      <p:sp>
        <p:nvSpPr>
          <p:cNvPr id="3" name="Content Placeholder 2"/>
          <p:cNvSpPr>
            <a:spLocks noGrp="1"/>
          </p:cNvSpPr>
          <p:nvPr>
            <p:ph idx="1"/>
          </p:nvPr>
        </p:nvSpPr>
        <p:spPr/>
        <p:txBody>
          <a:bodyPr/>
          <a:lstStyle/>
          <a:p>
            <a:r>
              <a:rPr lang="en-US" dirty="0"/>
              <a:t>Each WANGRY team member was assigned an individual breakdown question</a:t>
            </a:r>
          </a:p>
          <a:p>
            <a:r>
              <a:rPr lang="en-US" dirty="0"/>
              <a:t>The breakdown questions were separated to the global and US situations</a:t>
            </a:r>
          </a:p>
          <a:p>
            <a:r>
              <a:rPr lang="en-US" dirty="0"/>
              <a:t>Team members worked closely with their partner to ensure that input to downstream activity would be met</a:t>
            </a:r>
          </a:p>
          <a:p>
            <a:r>
              <a:rPr lang="en-US" dirty="0"/>
              <a:t>The full team then worked together in the Team Checkpoint, Code, and Presentation assembly.</a:t>
            </a:r>
            <a:endParaRPr lang="en-US" sz="1800" dirty="0"/>
          </a:p>
          <a:p>
            <a:endParaRPr lang="en-US" dirty="0"/>
          </a:p>
        </p:txBody>
      </p:sp>
    </p:spTree>
    <p:extLst>
      <p:ext uri="{BB962C8B-B14F-4D97-AF65-F5344CB8AC3E}">
        <p14:creationId xmlns:p14="http://schemas.microsoft.com/office/powerpoint/2010/main" val="4279678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C1F4E-3226-484D-895C-757274AA8021}"/>
              </a:ext>
            </a:extLst>
          </p:cNvPr>
          <p:cNvSpPr>
            <a:spLocks noGrp="1"/>
          </p:cNvSpPr>
          <p:nvPr>
            <p:ph type="title"/>
          </p:nvPr>
        </p:nvSpPr>
        <p:spPr>
          <a:xfrm>
            <a:off x="248920" y="201515"/>
            <a:ext cx="2433320" cy="1053779"/>
          </a:xfrm>
        </p:spPr>
        <p:txBody>
          <a:bodyPr>
            <a:normAutofit/>
          </a:bodyPr>
          <a:lstStyle/>
          <a:p>
            <a:r>
              <a:rPr lang="en-US" b="1" dirty="0"/>
              <a:t>Methods</a:t>
            </a:r>
          </a:p>
        </p:txBody>
      </p:sp>
      <p:grpSp>
        <p:nvGrpSpPr>
          <p:cNvPr id="4" name="Group 3">
            <a:extLst>
              <a:ext uri="{FF2B5EF4-FFF2-40B4-BE49-F238E27FC236}">
                <a16:creationId xmlns:a16="http://schemas.microsoft.com/office/drawing/2014/main" id="{13F18B90-2406-4CA8-954C-4AE74C2606CC}"/>
              </a:ext>
            </a:extLst>
          </p:cNvPr>
          <p:cNvGrpSpPr/>
          <p:nvPr/>
        </p:nvGrpSpPr>
        <p:grpSpPr>
          <a:xfrm>
            <a:off x="584595" y="1782467"/>
            <a:ext cx="10769205" cy="4517158"/>
            <a:chOff x="566452" y="2089231"/>
            <a:chExt cx="10769205" cy="3930596"/>
          </a:xfrm>
        </p:grpSpPr>
        <p:pic>
          <p:nvPicPr>
            <p:cNvPr id="5" name="Picture 4" descr="Planet Python">
              <a:extLst>
                <a:ext uri="{FF2B5EF4-FFF2-40B4-BE49-F238E27FC236}">
                  <a16:creationId xmlns:a16="http://schemas.microsoft.com/office/drawing/2014/main" id="{3116E9BC-D68D-4976-ACBC-F6E78E321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487" y="3574856"/>
              <a:ext cx="1571727" cy="823686"/>
            </a:xfrm>
            <a:prstGeom prst="rect">
              <a:avLst/>
            </a:prstGeom>
          </p:spPr>
        </p:pic>
        <p:cxnSp>
          <p:nvCxnSpPr>
            <p:cNvPr id="6" name="Curved Connector 15">
              <a:extLst>
                <a:ext uri="{FF2B5EF4-FFF2-40B4-BE49-F238E27FC236}">
                  <a16:creationId xmlns:a16="http://schemas.microsoft.com/office/drawing/2014/main" id="{1E05DDC6-6911-42E9-9CF8-7C2EFE3F4F24}"/>
                </a:ext>
              </a:extLst>
            </p:cNvPr>
            <p:cNvCxnSpPr/>
            <p:nvPr/>
          </p:nvCxnSpPr>
          <p:spPr>
            <a:xfrm>
              <a:off x="783771" y="2726449"/>
              <a:ext cx="3875314" cy="1041461"/>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Curved Connector 16">
              <a:extLst>
                <a:ext uri="{FF2B5EF4-FFF2-40B4-BE49-F238E27FC236}">
                  <a16:creationId xmlns:a16="http://schemas.microsoft.com/office/drawing/2014/main" id="{37756233-0775-45B6-8E0E-FE77B9438B5C}"/>
                </a:ext>
              </a:extLst>
            </p:cNvPr>
            <p:cNvCxnSpPr/>
            <p:nvPr/>
          </p:nvCxnSpPr>
          <p:spPr>
            <a:xfrm flipV="1">
              <a:off x="595085" y="4259607"/>
              <a:ext cx="4064000" cy="1246750"/>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63738E-1545-4F57-A92D-D581D8F7DADD}"/>
                </a:ext>
              </a:extLst>
            </p:cNvPr>
            <p:cNvCxnSpPr/>
            <p:nvPr/>
          </p:nvCxnSpPr>
          <p:spPr>
            <a:xfrm>
              <a:off x="595085" y="3992907"/>
              <a:ext cx="4064000" cy="253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8" descr="SPC Data">
              <a:extLst>
                <a:ext uri="{FF2B5EF4-FFF2-40B4-BE49-F238E27FC236}">
                  <a16:creationId xmlns:a16="http://schemas.microsoft.com/office/drawing/2014/main" id="{9081AC92-53DD-45EA-8431-4EFF4006B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6" y="4952081"/>
              <a:ext cx="784421" cy="857633"/>
            </a:xfrm>
            <a:prstGeom prst="rect">
              <a:avLst/>
            </a:prstGeom>
          </p:spPr>
        </p:pic>
        <p:pic>
          <p:nvPicPr>
            <p:cNvPr id="22" name="Content Placeholder 3" descr="API - Computer Science Wiki">
              <a:extLst>
                <a:ext uri="{FF2B5EF4-FFF2-40B4-BE49-F238E27FC236}">
                  <a16:creationId xmlns:a16="http://schemas.microsoft.com/office/drawing/2014/main" id="{0F30239E-14C6-4A65-B1F9-45417DDBC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043" y="3726207"/>
              <a:ext cx="883328" cy="687950"/>
            </a:xfrm>
            <a:prstGeom prst="rect">
              <a:avLst/>
            </a:prstGeom>
          </p:spPr>
        </p:pic>
        <p:grpSp>
          <p:nvGrpSpPr>
            <p:cNvPr id="11" name="Group 10">
              <a:extLst>
                <a:ext uri="{FF2B5EF4-FFF2-40B4-BE49-F238E27FC236}">
                  <a16:creationId xmlns:a16="http://schemas.microsoft.com/office/drawing/2014/main" id="{AF24CFC2-52C7-4C33-9267-8100A7C9EDC3}"/>
                </a:ext>
              </a:extLst>
            </p:cNvPr>
            <p:cNvGrpSpPr/>
            <p:nvPr/>
          </p:nvGrpSpPr>
          <p:grpSpPr>
            <a:xfrm>
              <a:off x="1111213" y="2089231"/>
              <a:ext cx="1135158" cy="981193"/>
              <a:chOff x="1024128" y="2374074"/>
              <a:chExt cx="1135158" cy="981193"/>
            </a:xfrm>
          </p:grpSpPr>
          <p:pic>
            <p:nvPicPr>
              <p:cNvPr id="20" name="Content Placeholder 3" descr="API - Computer Science Wiki">
                <a:extLst>
                  <a:ext uri="{FF2B5EF4-FFF2-40B4-BE49-F238E27FC236}">
                    <a16:creationId xmlns:a16="http://schemas.microsoft.com/office/drawing/2014/main" id="{EE017791-13F0-4FF4-AF04-2A5E07300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958" y="2667317"/>
                <a:ext cx="883328" cy="687950"/>
              </a:xfrm>
              <a:prstGeom prst="rect">
                <a:avLst/>
              </a:prstGeom>
            </p:spPr>
          </p:pic>
          <p:pic>
            <p:nvPicPr>
              <p:cNvPr id="21" name="Picture 20" descr="Pengertian Fungsi Penerapan Json Pada PHP | Blog World Web ...">
                <a:extLst>
                  <a:ext uri="{FF2B5EF4-FFF2-40B4-BE49-F238E27FC236}">
                    <a16:creationId xmlns:a16="http://schemas.microsoft.com/office/drawing/2014/main" id="{F875B947-2D33-4AFF-A234-62B15870844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24128" y="2374074"/>
                <a:ext cx="424014" cy="489496"/>
              </a:xfrm>
              <a:prstGeom prst="rect">
                <a:avLst/>
              </a:prstGeom>
            </p:spPr>
          </p:pic>
        </p:grpSp>
        <p:sp>
          <p:nvSpPr>
            <p:cNvPr id="12" name="Rectangle 11">
              <a:extLst>
                <a:ext uri="{FF2B5EF4-FFF2-40B4-BE49-F238E27FC236}">
                  <a16:creationId xmlns:a16="http://schemas.microsoft.com/office/drawing/2014/main" id="{00E4EC8F-546C-4FD5-9F02-2FD8D5AD84D0}"/>
                </a:ext>
              </a:extLst>
            </p:cNvPr>
            <p:cNvSpPr/>
            <p:nvPr/>
          </p:nvSpPr>
          <p:spPr>
            <a:xfrm>
              <a:off x="2282657" y="2212978"/>
              <a:ext cx="1803840" cy="832565"/>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World Bank Climate Change API</a:t>
              </a:r>
            </a:p>
          </p:txBody>
        </p:sp>
        <p:sp>
          <p:nvSpPr>
            <p:cNvPr id="13" name="Rectangle 12">
              <a:extLst>
                <a:ext uri="{FF2B5EF4-FFF2-40B4-BE49-F238E27FC236}">
                  <a16:creationId xmlns:a16="http://schemas.microsoft.com/office/drawing/2014/main" id="{5007A09A-1204-4839-ACF8-DD4C657031FA}"/>
                </a:ext>
              </a:extLst>
            </p:cNvPr>
            <p:cNvSpPr/>
            <p:nvPr/>
          </p:nvSpPr>
          <p:spPr>
            <a:xfrm>
              <a:off x="972342" y="4311244"/>
              <a:ext cx="1426282" cy="417292"/>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CDC DATA</a:t>
              </a:r>
            </a:p>
            <a:p>
              <a:pPr algn="ctr"/>
              <a:endParaRPr lang="en-CA" dirty="0"/>
            </a:p>
          </p:txBody>
        </p:sp>
        <p:sp>
          <p:nvSpPr>
            <p:cNvPr id="14" name="Rectangle 13">
              <a:extLst>
                <a:ext uri="{FF2B5EF4-FFF2-40B4-BE49-F238E27FC236}">
                  <a16:creationId xmlns:a16="http://schemas.microsoft.com/office/drawing/2014/main" id="{8E77B1D6-6442-45A8-B266-F4E2FE3AE3E0}"/>
                </a:ext>
              </a:extLst>
            </p:cNvPr>
            <p:cNvSpPr/>
            <p:nvPr/>
          </p:nvSpPr>
          <p:spPr>
            <a:xfrm>
              <a:off x="1804707" y="5628252"/>
              <a:ext cx="1664207" cy="391575"/>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US Census Data</a:t>
              </a:r>
            </a:p>
          </p:txBody>
        </p:sp>
        <p:sp>
          <p:nvSpPr>
            <p:cNvPr id="15" name="Rectangle 14">
              <a:extLst>
                <a:ext uri="{FF2B5EF4-FFF2-40B4-BE49-F238E27FC236}">
                  <a16:creationId xmlns:a16="http://schemas.microsoft.com/office/drawing/2014/main" id="{7F1983B7-8FBF-44B3-8419-106986CA38BC}"/>
                </a:ext>
              </a:extLst>
            </p:cNvPr>
            <p:cNvSpPr/>
            <p:nvPr/>
          </p:nvSpPr>
          <p:spPr>
            <a:xfrm>
              <a:off x="4296093" y="4642426"/>
              <a:ext cx="2554514" cy="1014856"/>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Pandas Data Frame  manipulations using merge</a:t>
              </a:r>
            </a:p>
          </p:txBody>
        </p:sp>
        <p:pic>
          <p:nvPicPr>
            <p:cNvPr id="16" name="Picture 15" descr="File:Matplotlib logo.svg - Wikipedia">
              <a:extLst>
                <a:ext uri="{FF2B5EF4-FFF2-40B4-BE49-F238E27FC236}">
                  <a16:creationId xmlns:a16="http://schemas.microsoft.com/office/drawing/2014/main" id="{EAFE3C96-2405-4D47-AA6C-0800C69C0A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3828" y="3676257"/>
              <a:ext cx="3381829" cy="620883"/>
            </a:xfrm>
            <a:prstGeom prst="rect">
              <a:avLst/>
            </a:prstGeom>
          </p:spPr>
        </p:pic>
        <p:cxnSp>
          <p:nvCxnSpPr>
            <p:cNvPr id="17" name="Straight Arrow Connector 16">
              <a:extLst>
                <a:ext uri="{FF2B5EF4-FFF2-40B4-BE49-F238E27FC236}">
                  <a16:creationId xmlns:a16="http://schemas.microsoft.com/office/drawing/2014/main" id="{5D22BFBF-1DA3-4334-9629-FF88617C89E4}"/>
                </a:ext>
              </a:extLst>
            </p:cNvPr>
            <p:cNvCxnSpPr/>
            <p:nvPr/>
          </p:nvCxnSpPr>
          <p:spPr>
            <a:xfrm>
              <a:off x="6487616" y="3974013"/>
              <a:ext cx="1321069" cy="126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E43C06A-8256-47E5-8153-B1EB8B5D20F9}"/>
                </a:ext>
              </a:extLst>
            </p:cNvPr>
            <p:cNvSpPr/>
            <p:nvPr/>
          </p:nvSpPr>
          <p:spPr>
            <a:xfrm>
              <a:off x="8497979" y="4613396"/>
              <a:ext cx="2554514" cy="1014856"/>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Plotting in Python using matplotlib</a:t>
              </a:r>
            </a:p>
          </p:txBody>
        </p:sp>
        <p:sp>
          <p:nvSpPr>
            <p:cNvPr id="19" name="Rectangle 18">
              <a:extLst>
                <a:ext uri="{FF2B5EF4-FFF2-40B4-BE49-F238E27FC236}">
                  <a16:creationId xmlns:a16="http://schemas.microsoft.com/office/drawing/2014/main" id="{4E69F557-FC1A-48A4-82F5-902A97A75678}"/>
                </a:ext>
              </a:extLst>
            </p:cNvPr>
            <p:cNvSpPr/>
            <p:nvPr/>
          </p:nvSpPr>
          <p:spPr>
            <a:xfrm>
              <a:off x="566452" y="3348901"/>
              <a:ext cx="2225319" cy="402675"/>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FBI API</a:t>
              </a:r>
            </a:p>
          </p:txBody>
        </p:sp>
      </p:grpSp>
      <p:sp>
        <p:nvSpPr>
          <p:cNvPr id="25" name="Flowchart: Process 24">
            <a:extLst>
              <a:ext uri="{FF2B5EF4-FFF2-40B4-BE49-F238E27FC236}">
                <a16:creationId xmlns:a16="http://schemas.microsoft.com/office/drawing/2014/main" id="{B99D2244-7E5B-4A36-A816-11683E6432EE}"/>
              </a:ext>
            </a:extLst>
          </p:cNvPr>
          <p:cNvSpPr/>
          <p:nvPr/>
        </p:nvSpPr>
        <p:spPr>
          <a:xfrm>
            <a:off x="2170553" y="4833057"/>
            <a:ext cx="1316504" cy="704964"/>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USGS Water Services</a:t>
            </a:r>
          </a:p>
        </p:txBody>
      </p:sp>
      <p:pic>
        <p:nvPicPr>
          <p:cNvPr id="3076" name="Picture 4"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9890" y="135803"/>
            <a:ext cx="1981200" cy="152400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AC5AA531-9252-4E7D-8556-BE83BDA44CCB}"/>
              </a:ext>
            </a:extLst>
          </p:cNvPr>
          <p:cNvSpPr/>
          <p:nvPr/>
        </p:nvSpPr>
        <p:spPr>
          <a:xfrm>
            <a:off x="248920" y="1096479"/>
            <a:ext cx="2225319" cy="462766"/>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Population API</a:t>
            </a:r>
          </a:p>
        </p:txBody>
      </p:sp>
      <p:sp>
        <p:nvSpPr>
          <p:cNvPr id="24" name="Rectangle 23">
            <a:extLst>
              <a:ext uri="{FF2B5EF4-FFF2-40B4-BE49-F238E27FC236}">
                <a16:creationId xmlns:a16="http://schemas.microsoft.com/office/drawing/2014/main" id="{B6C79ACC-DA93-4325-8937-DA5F245B4814}"/>
              </a:ext>
            </a:extLst>
          </p:cNvPr>
          <p:cNvSpPr/>
          <p:nvPr/>
        </p:nvSpPr>
        <p:spPr>
          <a:xfrm>
            <a:off x="496960" y="2746785"/>
            <a:ext cx="1803840" cy="420202"/>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UCDP API</a:t>
            </a:r>
          </a:p>
        </p:txBody>
      </p:sp>
    </p:spTree>
    <p:extLst>
      <p:ext uri="{BB962C8B-B14F-4D97-AF65-F5344CB8AC3E}">
        <p14:creationId xmlns:p14="http://schemas.microsoft.com/office/powerpoint/2010/main" val="1890134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280" y="529870"/>
            <a:ext cx="10515600" cy="1325563"/>
          </a:xfrm>
        </p:spPr>
        <p:txBody>
          <a:bodyPr/>
          <a:lstStyle/>
          <a:p>
            <a:r>
              <a:rPr lang="en-US" b="1" dirty="0"/>
              <a:t>Findings</a:t>
            </a:r>
          </a:p>
        </p:txBody>
      </p:sp>
      <p:pic>
        <p:nvPicPr>
          <p:cNvPr id="1026" name="Picture 2" descr="Image result for findings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87070" y="2272683"/>
            <a:ext cx="4939680" cy="369815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513" y="4649262"/>
            <a:ext cx="1655296" cy="2208738"/>
          </a:xfrm>
          <a:prstGeom prst="rect">
            <a:avLst/>
          </a:prstGeom>
        </p:spPr>
      </p:pic>
      <p:pic>
        <p:nvPicPr>
          <p:cNvPr id="3" name="Picture 2">
            <a:extLst>
              <a:ext uri="{FF2B5EF4-FFF2-40B4-BE49-F238E27FC236}">
                <a16:creationId xmlns:a16="http://schemas.microsoft.com/office/drawing/2014/main" id="{CA6E97EE-3EA0-4734-A4A3-C798D3524349}"/>
              </a:ext>
            </a:extLst>
          </p:cNvPr>
          <p:cNvPicPr>
            <a:picLocks noChangeAspect="1"/>
          </p:cNvPicPr>
          <p:nvPr/>
        </p:nvPicPr>
        <p:blipFill>
          <a:blip r:embed="rId4"/>
          <a:stretch>
            <a:fillRect/>
          </a:stretch>
        </p:blipFill>
        <p:spPr>
          <a:xfrm>
            <a:off x="9558454" y="473317"/>
            <a:ext cx="2224436" cy="2224436"/>
          </a:xfrm>
          <a:prstGeom prst="rect">
            <a:avLst/>
          </a:prstGeom>
        </p:spPr>
      </p:pic>
      <p:pic>
        <p:nvPicPr>
          <p:cNvPr id="6" name="Picture 5">
            <a:extLst>
              <a:ext uri="{FF2B5EF4-FFF2-40B4-BE49-F238E27FC236}">
                <a16:creationId xmlns:a16="http://schemas.microsoft.com/office/drawing/2014/main" id="{432B1B42-E15D-43A9-9DE1-D4741014F18E}"/>
              </a:ext>
            </a:extLst>
          </p:cNvPr>
          <p:cNvPicPr>
            <a:picLocks noChangeAspect="1"/>
          </p:cNvPicPr>
          <p:nvPr/>
        </p:nvPicPr>
        <p:blipFill>
          <a:blip r:embed="rId5"/>
          <a:stretch>
            <a:fillRect/>
          </a:stretch>
        </p:blipFill>
        <p:spPr>
          <a:xfrm>
            <a:off x="0" y="1658018"/>
            <a:ext cx="2079470" cy="2079470"/>
          </a:xfrm>
          <a:prstGeom prst="rect">
            <a:avLst/>
          </a:prstGeom>
        </p:spPr>
      </p:pic>
      <p:pic>
        <p:nvPicPr>
          <p:cNvPr id="7" name="Picture 6">
            <a:extLst>
              <a:ext uri="{FF2B5EF4-FFF2-40B4-BE49-F238E27FC236}">
                <a16:creationId xmlns:a16="http://schemas.microsoft.com/office/drawing/2014/main" id="{77BC0868-E45E-456F-AFEF-F4EC051FFC60}"/>
              </a:ext>
            </a:extLst>
          </p:cNvPr>
          <p:cNvPicPr>
            <a:picLocks noChangeAspect="1"/>
          </p:cNvPicPr>
          <p:nvPr/>
        </p:nvPicPr>
        <p:blipFill>
          <a:blip r:embed="rId6"/>
          <a:stretch>
            <a:fillRect/>
          </a:stretch>
        </p:blipFill>
        <p:spPr>
          <a:xfrm>
            <a:off x="8886305" y="3761910"/>
            <a:ext cx="3096090" cy="3096090"/>
          </a:xfrm>
          <a:prstGeom prst="rect">
            <a:avLst/>
          </a:prstGeom>
        </p:spPr>
      </p:pic>
    </p:spTree>
    <p:extLst>
      <p:ext uri="{BB962C8B-B14F-4D97-AF65-F5344CB8AC3E}">
        <p14:creationId xmlns:p14="http://schemas.microsoft.com/office/powerpoint/2010/main" val="1686728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862</TotalTime>
  <Words>879</Words>
  <Application>Microsoft Office PowerPoint</Application>
  <PresentationFormat>Widescreen</PresentationFormat>
  <Paragraphs>117</Paragraphs>
  <Slides>22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Courier New</vt:lpstr>
      <vt:lpstr>Office Theme</vt:lpstr>
      <vt:lpstr>WANGRY : ARE WE ANGRY FOR WATER</vt:lpstr>
      <vt:lpstr>Agenda</vt:lpstr>
      <vt:lpstr>Project Team</vt:lpstr>
      <vt:lpstr>Project Scope</vt:lpstr>
      <vt:lpstr>Definition Check</vt:lpstr>
      <vt:lpstr>Problem Statement &amp; Research Questions </vt:lpstr>
      <vt:lpstr>Breakdown of Tasks</vt:lpstr>
      <vt:lpstr>Methods</vt:lpstr>
      <vt:lpstr>Findings</vt:lpstr>
      <vt:lpstr>How does climate change impact freshwater access? </vt:lpstr>
      <vt:lpstr>Do these countries with low water have higher instances of conflict?</vt:lpstr>
      <vt:lpstr>Do these countries with low water have higher instances of conflict?</vt:lpstr>
      <vt:lpstr>PowerPoint Presentation</vt:lpstr>
      <vt:lpstr>What areas in the United States have less access to water?</vt:lpstr>
      <vt:lpstr>Do these areas with lower water access in US have higher instances of conflict?</vt:lpstr>
      <vt:lpstr>PowerPoint Presentation</vt:lpstr>
      <vt:lpstr>Implications of our Research Method</vt:lpstr>
      <vt:lpstr>So…are we WANGRY?!</vt:lpstr>
      <vt:lpstr>Conclusions</vt:lpstr>
      <vt:lpstr>….Although the data isn’t strong… We should definitely stay hydrated! </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WANGRY : ARE WE ANGRY FOR WATER</dc:title>
  <dc:creator>swati madan</dc:creator>
  <cp:lastModifiedBy>Jose Tomines</cp:lastModifiedBy>
  <cp:revision>50</cp:revision>
  <dcterms:created xsi:type="dcterms:W3CDTF">2018-11-28T19:30:32Z</dcterms:created>
  <dcterms:modified xsi:type="dcterms:W3CDTF">2019-05-15T22:02:48Z</dcterms:modified>
</cp:coreProperties>
</file>